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embeddedFontLst>
    <p:embeddedFont>
      <p:font typeface="Comic Sans MS" panose="030F0702030302020204" pitchFamily="66" charset="0"/>
      <p:regular r:id="rId22"/>
      <p:bold r:id="rId23"/>
      <p:italic r:id="rId24"/>
      <p:boldItalic r:id="rId25"/>
    </p:embeddedFont>
    <p:embeddedFont>
      <p:font typeface="Tahoma" panose="020B0604030504040204" pitchFamily="3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j7pKcVVuuF15xTRDAqAl5jdgtv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97D1D5E-ABA4-401A-96A0-B514117A9213}">
  <a:tblStyle styleId="{B97D1D5E-ABA4-401A-96A0-B514117A921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FCEC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CECE7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7BFFE1F-FD9D-475C-B423-1521708197A9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Exibir a planilha e suas principais alterações</a:t>
            </a:r>
            <a:endParaRPr/>
          </a:p>
        </p:txBody>
      </p:sp>
      <p:sp>
        <p:nvSpPr>
          <p:cNvPr id="201" name="Google Shape;20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Exibir o site</a:t>
            </a:r>
            <a:endParaRPr/>
          </a:p>
        </p:txBody>
      </p:sp>
      <p:sp>
        <p:nvSpPr>
          <p:cNvPr id="241" name="Google Shape;241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1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982624" y="2046717"/>
            <a:ext cx="716137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Treinamento sobre o Inventário Anual de Bens Móveis da UFPE 2024</a:t>
            </a: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82624" y="4685943"/>
            <a:ext cx="701609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Rosana Medeiros – Diretora de Gestão Patrimonial e Documental</a:t>
            </a:r>
            <a:br>
              <a:rPr lang="pt-BR"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pt-BR"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Rafael Magno – Coordenador de Bens Móveis</a:t>
            </a:r>
            <a:endParaRPr sz="18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"/>
          <p:cNvSpPr txBox="1"/>
          <p:nvPr/>
        </p:nvSpPr>
        <p:spPr>
          <a:xfrm>
            <a:off x="2042444" y="226463"/>
            <a:ext cx="701609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Responsabilidade das Comissões Setoriais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0"/>
          <p:cNvSpPr/>
          <p:nvPr/>
        </p:nvSpPr>
        <p:spPr>
          <a:xfrm>
            <a:off x="2042444" y="1845891"/>
            <a:ext cx="1435469" cy="1089588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Departamentos, coordenações e demais setores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8" name="Google Shape;168;p10"/>
          <p:cNvSpPr/>
          <p:nvPr/>
        </p:nvSpPr>
        <p:spPr>
          <a:xfrm>
            <a:off x="3599289" y="2075701"/>
            <a:ext cx="566212" cy="41019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0"/>
          <p:cNvSpPr/>
          <p:nvPr/>
        </p:nvSpPr>
        <p:spPr>
          <a:xfrm>
            <a:off x="4286877" y="1845891"/>
            <a:ext cx="1795223" cy="987038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Gestor Patrimonial/Comissão Setorial de Inventário da sua Unidade Gestora 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6269932" y="2108210"/>
            <a:ext cx="544061" cy="41019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0"/>
          <p:cNvSpPr/>
          <p:nvPr/>
        </p:nvSpPr>
        <p:spPr>
          <a:xfrm>
            <a:off x="7001825" y="1845891"/>
            <a:ext cx="1573699" cy="987038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Coordenação de Bens Móveis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2" name="Google Shape;172;p10"/>
          <p:cNvSpPr/>
          <p:nvPr/>
        </p:nvSpPr>
        <p:spPr>
          <a:xfrm>
            <a:off x="2025590" y="3446049"/>
            <a:ext cx="1573699" cy="769121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PLANILHA DE LEVANTAMENTO </a:t>
            </a:r>
            <a:endParaRPr/>
          </a:p>
        </p:txBody>
      </p:sp>
      <p:sp>
        <p:nvSpPr>
          <p:cNvPr id="173" name="Google Shape;173;p10"/>
          <p:cNvSpPr/>
          <p:nvPr/>
        </p:nvSpPr>
        <p:spPr>
          <a:xfrm>
            <a:off x="4397638" y="3211799"/>
            <a:ext cx="1573699" cy="769121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RELATÓRIO DE INVENTÁRIO SETORIAL</a:t>
            </a:r>
            <a:endParaRPr/>
          </a:p>
        </p:txBody>
      </p:sp>
      <p:sp>
        <p:nvSpPr>
          <p:cNvPr id="174" name="Google Shape;174;p10"/>
          <p:cNvSpPr/>
          <p:nvPr/>
        </p:nvSpPr>
        <p:spPr>
          <a:xfrm>
            <a:off x="4440844" y="4380430"/>
            <a:ext cx="1573699" cy="769121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CONSOLIDAÇÃO DAS PLANILHAS </a:t>
            </a:r>
            <a:endParaRPr/>
          </a:p>
        </p:txBody>
      </p:sp>
      <p:cxnSp>
        <p:nvCxnSpPr>
          <p:cNvPr id="175" name="Google Shape;175;p10"/>
          <p:cNvCxnSpPr>
            <a:stCxn id="167" idx="2"/>
          </p:cNvCxnSpPr>
          <p:nvPr/>
        </p:nvCxnSpPr>
        <p:spPr>
          <a:xfrm>
            <a:off x="2760179" y="2935479"/>
            <a:ext cx="0" cy="6609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6" name="Google Shape;176;p10"/>
          <p:cNvCxnSpPr>
            <a:stCxn id="169" idx="2"/>
            <a:endCxn id="173" idx="0"/>
          </p:cNvCxnSpPr>
          <p:nvPr/>
        </p:nvCxnSpPr>
        <p:spPr>
          <a:xfrm>
            <a:off x="5184489" y="2832929"/>
            <a:ext cx="0" cy="3789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7" name="Google Shape;177;p10"/>
          <p:cNvCxnSpPr>
            <a:stCxn id="173" idx="2"/>
          </p:cNvCxnSpPr>
          <p:nvPr/>
        </p:nvCxnSpPr>
        <p:spPr>
          <a:xfrm>
            <a:off x="5184488" y="3980920"/>
            <a:ext cx="0" cy="407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Como enviar a planilha à CBM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1"/>
          <p:cNvSpPr txBox="1"/>
          <p:nvPr/>
        </p:nvSpPr>
        <p:spPr>
          <a:xfrm>
            <a:off x="2042445" y="1676801"/>
            <a:ext cx="7016097" cy="830997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Relatório de Inventário Setorial será entregue por processo eletrônico encaminhado à Coordenação de Bens Móveis atendendo o prazo estabelecido em cronograma no ofício de abertura do inventário. 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4" name="Google Shape;184;p11"/>
          <p:cNvSpPr txBox="1"/>
          <p:nvPr/>
        </p:nvSpPr>
        <p:spPr>
          <a:xfrm>
            <a:off x="2042444" y="2973251"/>
            <a:ext cx="7016097" cy="535531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planilha de Levantamento será assinada pelo Gestor Patrimonial ou Comissão Setorial.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Como enviar a planilha à CBM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2"/>
          <p:cNvSpPr txBox="1"/>
          <p:nvPr/>
        </p:nvSpPr>
        <p:spPr>
          <a:xfrm>
            <a:off x="2042445" y="1676801"/>
            <a:ext cx="7016097" cy="584775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processo deverá conter a planilha disponibilizada no site da Coordenação, devidamente preenchida: 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91" name="Google Shape;191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09357" y="2538101"/>
            <a:ext cx="6381715" cy="3352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3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Como enviar a planilha à CBM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2042445" y="1676801"/>
            <a:ext cx="7016097" cy="1815882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Será aceito exclusivamente a planilha disponibilizada no site (</a:t>
            </a:r>
            <a:r>
              <a:rPr lang="pt-BR" sz="16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https://www.ufpe.br/proad/patrimonio</a:t>
            </a: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).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Caso o processo seja enviado não atendendo as solicitações, será devolvido para correção e deverão ser entregues no prazo estabelecido.</a:t>
            </a:r>
            <a:endParaRPr/>
          </a:p>
          <a:p>
            <a:pPr marL="0" marR="0" lvl="0" indent="0" algn="just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Os processos enviados fora do prazo não farão parte do relatório de inventário 2024 devido ao tempo necessário para processamento e análise das informações.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Planilha de Levantamento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4" name="Google Shape;204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2444" y="1598063"/>
            <a:ext cx="7004807" cy="340177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Classificação do Estado do Bem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0" name="Google Shape;210;p15"/>
          <p:cNvGrpSpPr/>
          <p:nvPr/>
        </p:nvGrpSpPr>
        <p:grpSpPr>
          <a:xfrm>
            <a:off x="2117958" y="1221814"/>
            <a:ext cx="6897863" cy="4278171"/>
            <a:chOff x="75515" y="574213"/>
            <a:chExt cx="6897863" cy="4278171"/>
          </a:xfrm>
        </p:grpSpPr>
        <p:sp>
          <p:nvSpPr>
            <p:cNvPr id="211" name="Google Shape;211;p15"/>
            <p:cNvSpPr/>
            <p:nvPr/>
          </p:nvSpPr>
          <p:spPr>
            <a:xfrm>
              <a:off x="75515" y="574213"/>
              <a:ext cx="6865067" cy="99837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B20932"/>
            </a:solidFill>
            <a:ln w="1270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 txBox="1"/>
            <p:nvPr/>
          </p:nvSpPr>
          <p:spPr>
            <a:xfrm>
              <a:off x="75515" y="823806"/>
              <a:ext cx="6615474" cy="499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254000" bIns="15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 u="sng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Em uso</a:t>
              </a:r>
              <a:r>
                <a:rPr lang="pt-BR" sz="1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75515" y="1200872"/>
              <a:ext cx="1268801" cy="136102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75515" y="1200872"/>
              <a:ext cx="1268801" cy="13610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bem está em </a:t>
              </a:r>
              <a:r>
                <a:rPr lang="pt-BR" sz="12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perfeitas condições </a:t>
              </a: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 </a:t>
              </a:r>
              <a:r>
                <a:rPr lang="pt-BR" sz="12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encontra-se em uso; </a:t>
              </a:r>
              <a:endParaRPr/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1376975" y="911506"/>
              <a:ext cx="5596403" cy="99837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B20932"/>
            </a:solidFill>
            <a:ln w="1270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5"/>
            <p:cNvSpPr txBox="1"/>
            <p:nvPr/>
          </p:nvSpPr>
          <p:spPr>
            <a:xfrm>
              <a:off x="1376975" y="1161099"/>
              <a:ext cx="5346810" cy="499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254000" bIns="15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 u="sng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Ocioso</a:t>
              </a:r>
              <a:r>
                <a:rPr lang="pt-BR" sz="1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1344180" y="1585093"/>
              <a:ext cx="1268801" cy="141478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5"/>
            <p:cNvSpPr txBox="1"/>
            <p:nvPr/>
          </p:nvSpPr>
          <p:spPr>
            <a:xfrm>
              <a:off x="1344180" y="1585093"/>
              <a:ext cx="1268801" cy="14147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bem se encontra em </a:t>
              </a:r>
              <a:r>
                <a:rPr lang="pt-BR" sz="12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perfeitas condições </a:t>
              </a: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de uso, mas </a:t>
              </a:r>
              <a:r>
                <a:rPr lang="pt-BR" sz="12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não é aproveitado</a:t>
              </a: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; </a:t>
              </a:r>
              <a:endParaRPr/>
            </a:p>
          </p:txBody>
        </p:sp>
        <p:sp>
          <p:nvSpPr>
            <p:cNvPr id="219" name="Google Shape;219;p15"/>
            <p:cNvSpPr/>
            <p:nvPr/>
          </p:nvSpPr>
          <p:spPr>
            <a:xfrm>
              <a:off x="2612844" y="1240052"/>
              <a:ext cx="4327738" cy="99837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B20932"/>
            </a:solidFill>
            <a:ln w="1270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2612844" y="1489645"/>
              <a:ext cx="4078145" cy="499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254000" bIns="15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 u="sng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Recuperável</a:t>
              </a:r>
              <a:r>
                <a:rPr lang="pt-BR" sz="1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  <a:endParaRPr/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2612844" y="1891120"/>
              <a:ext cx="1268801" cy="24280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5"/>
            <p:cNvSpPr txBox="1"/>
            <p:nvPr/>
          </p:nvSpPr>
          <p:spPr>
            <a:xfrm>
              <a:off x="2612844" y="1891120"/>
              <a:ext cx="1268801" cy="24280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bem </a:t>
              </a:r>
              <a:r>
                <a:rPr lang="pt-BR" sz="11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não se encontra em condições </a:t>
              </a: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de uso, </a:t>
              </a:r>
              <a:r>
                <a:rPr lang="pt-BR" sz="11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custo da recuperação é de até 50% do seu valor de mercado </a:t>
              </a: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ou a análise de custo e benefício demonstra ser justificável a sua recuperação; </a:t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23" name="Google Shape;223;p15"/>
            <p:cNvSpPr/>
            <p:nvPr/>
          </p:nvSpPr>
          <p:spPr>
            <a:xfrm>
              <a:off x="3882195" y="1572972"/>
              <a:ext cx="3058387" cy="99837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B20932"/>
            </a:solidFill>
            <a:ln w="1270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5"/>
            <p:cNvSpPr txBox="1"/>
            <p:nvPr/>
          </p:nvSpPr>
          <p:spPr>
            <a:xfrm>
              <a:off x="3882195" y="1822565"/>
              <a:ext cx="2808794" cy="499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254000" bIns="15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 u="sng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Antieconômico</a:t>
              </a:r>
              <a:r>
                <a:rPr lang="pt-BR" sz="1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  <a:endParaRPr/>
            </a:p>
          </p:txBody>
        </p:sp>
        <p:sp>
          <p:nvSpPr>
            <p:cNvPr id="225" name="Google Shape;225;p15"/>
            <p:cNvSpPr/>
            <p:nvPr/>
          </p:nvSpPr>
          <p:spPr>
            <a:xfrm>
              <a:off x="3882195" y="2333782"/>
              <a:ext cx="1268801" cy="220857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5"/>
            <p:cNvSpPr txBox="1"/>
            <p:nvPr/>
          </p:nvSpPr>
          <p:spPr>
            <a:xfrm>
              <a:off x="3882195" y="2333782"/>
              <a:ext cx="1268801" cy="22085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omic Sans MS"/>
                <a:buNone/>
              </a:pP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bem possui </a:t>
              </a:r>
              <a:r>
                <a:rPr lang="pt-BR" sz="12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manutenção onerosa ou rendimento precário</a:t>
              </a:r>
              <a:r>
                <a:rPr lang="pt-BR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, em virtude de uso prolongado, desgaste prematuro ou obsoletismo; </a:t>
              </a:r>
              <a:endParaRPr/>
            </a:p>
          </p:txBody>
        </p:sp>
        <p:sp>
          <p:nvSpPr>
            <p:cNvPr id="227" name="Google Shape;227;p15"/>
            <p:cNvSpPr/>
            <p:nvPr/>
          </p:nvSpPr>
          <p:spPr>
            <a:xfrm>
              <a:off x="5150860" y="1905891"/>
              <a:ext cx="1789723" cy="99837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B20932"/>
            </a:solidFill>
            <a:ln w="12700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5"/>
            <p:cNvSpPr txBox="1"/>
            <p:nvPr/>
          </p:nvSpPr>
          <p:spPr>
            <a:xfrm>
              <a:off x="5150860" y="2155484"/>
              <a:ext cx="1540130" cy="499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254000" bIns="15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omic Sans MS"/>
                <a:buNone/>
              </a:pPr>
              <a:r>
                <a:rPr lang="pt-BR" sz="1400" u="sng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Irrecuperável</a:t>
              </a:r>
              <a:r>
                <a:rPr lang="pt-BR" sz="14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  <a:endParaRPr/>
            </a:p>
          </p:txBody>
        </p:sp>
        <p:sp>
          <p:nvSpPr>
            <p:cNvPr id="229" name="Google Shape;229;p15"/>
            <p:cNvSpPr/>
            <p:nvPr/>
          </p:nvSpPr>
          <p:spPr>
            <a:xfrm>
              <a:off x="5157140" y="2565336"/>
              <a:ext cx="1622137" cy="228704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5"/>
            <p:cNvSpPr txBox="1"/>
            <p:nvPr/>
          </p:nvSpPr>
          <p:spPr>
            <a:xfrm>
              <a:off x="5157140" y="2565336"/>
              <a:ext cx="1622137" cy="22870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omic Sans MS"/>
                <a:buNone/>
              </a:pP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bem não pode ser utilizado para o fim a que se destina devido à </a:t>
              </a:r>
              <a:r>
                <a:rPr lang="pt-BR" sz="11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perda de suas características </a:t>
              </a: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ou em razão de ser o seu </a:t>
              </a:r>
              <a:r>
                <a:rPr lang="pt-BR" sz="1100" b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custo de recuperação mais 50% do seu valor de mercado </a:t>
              </a:r>
              <a:r>
                <a:rPr lang="pt-BR" sz="11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ou a análise do seu custo e benefício demonstra ser injustificável a sua recuperação. </a:t>
              </a:r>
              <a:endParaRPr/>
            </a:p>
          </p:txBody>
        </p:sp>
      </p:grpSp>
      <p:pic>
        <p:nvPicPr>
          <p:cNvPr id="231" name="Google Shape;231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2442" y="3990884"/>
            <a:ext cx="2507646" cy="141620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Classificação do Estado do Bem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7" name="Google Shape;237;p16"/>
          <p:cNvGraphicFramePr/>
          <p:nvPr/>
        </p:nvGraphicFramePr>
        <p:xfrm>
          <a:off x="2279576" y="167651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{57BFFE1F-FD9D-475C-B423-1521708197A9}</a:tableStyleId>
              </a:tblPr>
              <a:tblGrid>
                <a:gridCol w="315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5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SITUAÇÕES</a:t>
                      </a:r>
                      <a:endParaRPr sz="14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209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INFORMAR NA COLUNA DE TOMBAMENTO</a:t>
                      </a:r>
                      <a:endParaRPr sz="16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209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sem plaquetas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(SEM TOMBO)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de convênios que ainda não foram etiquetados pela UFPE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(NOME DO CONVENIO –SEM TOMBO)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adquiridos recentemente que ainda não foram etiquetados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(NOVO SEM TOMBO)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de terceiros (cessão)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(TERCEIROS)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particulares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(PARTICULAR)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Site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7"/>
          <p:cNvSpPr txBox="1"/>
          <p:nvPr/>
        </p:nvSpPr>
        <p:spPr>
          <a:xfrm>
            <a:off x="2042444" y="749683"/>
            <a:ext cx="701609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https://www.ufpe.br/proad/patrimonio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5" name="Google Shape;24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76165" y="1632055"/>
            <a:ext cx="6602738" cy="434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8"/>
          <p:cNvSpPr txBox="1"/>
          <p:nvPr/>
        </p:nvSpPr>
        <p:spPr>
          <a:xfrm>
            <a:off x="2050990" y="2621211"/>
            <a:ext cx="7016098" cy="1200329"/>
          </a:xfrm>
          <a:prstGeom prst="rect">
            <a:avLst/>
          </a:prstGeom>
          <a:solidFill>
            <a:srgbClr val="FFE7E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E-mail</a:t>
            </a:r>
            <a:r>
              <a:rPr lang="pt-BR" sz="1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da Coordenação de Bens Móveis: </a:t>
            </a:r>
            <a:r>
              <a:rPr lang="pt-BR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patrimonio@ufpe.br</a:t>
            </a:r>
            <a:endParaRPr sz="1800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Whatsapp Business: </a:t>
            </a:r>
            <a:r>
              <a:rPr lang="pt-BR" sz="1800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2126-8183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Contato: </a:t>
            </a:r>
            <a:r>
              <a:rPr lang="pt-BR" sz="1800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Rafael Magno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Riselda Dias</a:t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"/>
          <p:cNvSpPr txBox="1"/>
          <p:nvPr/>
        </p:nvSpPr>
        <p:spPr>
          <a:xfrm>
            <a:off x="1982624" y="2877585"/>
            <a:ext cx="7016098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Obrigado!</a:t>
            </a:r>
            <a:endParaRPr sz="44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/>
        </p:nvSpPr>
        <p:spPr>
          <a:xfrm>
            <a:off x="2271448" y="226463"/>
            <a:ext cx="6518869" cy="52322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2"/>
          <p:cNvGrpSpPr/>
          <p:nvPr/>
        </p:nvGrpSpPr>
        <p:grpSpPr>
          <a:xfrm>
            <a:off x="2271448" y="1243935"/>
            <a:ext cx="6518869" cy="3079439"/>
            <a:chOff x="0" y="24336"/>
            <a:chExt cx="6518869" cy="3079439"/>
          </a:xfrm>
        </p:grpSpPr>
        <p:sp>
          <p:nvSpPr>
            <p:cNvPr id="96" name="Google Shape;96;p2"/>
            <p:cNvSpPr/>
            <p:nvPr/>
          </p:nvSpPr>
          <p:spPr>
            <a:xfrm>
              <a:off x="0" y="24336"/>
              <a:ext cx="6518869" cy="3079439"/>
            </a:xfrm>
            <a:prstGeom prst="rect">
              <a:avLst/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0" y="24336"/>
              <a:ext cx="6518869" cy="30794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omic Sans MS"/>
                <a:buNone/>
              </a:pPr>
              <a:r>
                <a:rPr lang="pt-BR" sz="1400" b="1" i="0" u="sng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LEI 4.320 DE 17/03/1964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omic Sans MS"/>
                <a:buNone/>
              </a:pPr>
              <a:br>
                <a:rPr lang="pt-BR" sz="1400" b="1" i="0" u="sng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</a:br>
              <a:r>
                <a:rPr lang="pt-BR" sz="1400" b="0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Art. 94. Haverá registros analíticos de todos os bens de caráter permanente, com indicação dos elementos necessários para a perfeita caracterização de cada um deles e dos agentes responsáveis pela sua guarda e administração.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omic Sans MS"/>
                <a:buNone/>
              </a:pPr>
              <a:br>
                <a:rPr lang="pt-BR" sz="1400" b="0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</a:br>
              <a:r>
                <a:rPr lang="pt-BR" sz="1400" b="0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Art. 95 A contabilidade manterá registros sintéticos dos bens móveis e imóveis.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omic Sans MS"/>
                <a:buNone/>
              </a:pPr>
              <a:br>
                <a:rPr lang="pt-BR" sz="1400" b="0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</a:br>
              <a:r>
                <a:rPr lang="pt-BR" sz="1400" b="1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Art. 96. O </a:t>
              </a:r>
              <a:r>
                <a:rPr lang="pt-BR" sz="140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levantamento</a:t>
              </a:r>
              <a:r>
                <a:rPr lang="pt-BR" sz="1400" b="1" i="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geral dos bens móveis e imóveis terá por base o inventário analítico de cada unidade administrativa e os elementos da escrituração sintética na contabilidade.</a:t>
              </a:r>
              <a:endParaRPr sz="14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2042445" y="1351167"/>
            <a:ext cx="7016097" cy="1384995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i="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INSTRUÇÃO NORMATIVA SEDAP/PR Nº 205/88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0" i="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 anual: </a:t>
            </a:r>
            <a:r>
              <a:rPr lang="pt-BR" sz="1400" b="0" i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tipo de inventário físico destinado a comprovar a quantidade e o valor dos bens patrimoniais do acervo de cada unidade gestora, existente em 31 de dezembro de cada exercício – constituído do inventário anterior e das variações patrimoniais ocorridas durante o exercício.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3"/>
          <p:cNvSpPr txBox="1"/>
          <p:nvPr/>
        </p:nvSpPr>
        <p:spPr>
          <a:xfrm>
            <a:off x="2042444" y="3337646"/>
            <a:ext cx="7016097" cy="2031325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i="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RESOLUÇÃO DO CONSAD Nº 03/2018 UFPE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Art. 18. </a:t>
            </a:r>
            <a:r>
              <a:rPr lang="pt-BR" sz="14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Anualmente</a:t>
            </a:r>
            <a:r>
              <a:rPr lang="pt-BR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em cada Unidade Gestora será elaborado o relatório setorial de inventário, observado o disposto nesta Resolução e as rotinas administrativas e orientações estabelecidas pela Coordenação de Bens Móveis e pela Comissão Permanente de Inventário.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§ 1º O relatório será elaborado por comissão ou servidor designado pelo dirigente da unidade, que avaliará a extensão e a complexidade do trabalho a ser realizado para fundamentar a sua decisão.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4"/>
          <p:cNvGrpSpPr/>
          <p:nvPr/>
        </p:nvGrpSpPr>
        <p:grpSpPr>
          <a:xfrm>
            <a:off x="2396130" y="1164566"/>
            <a:ext cx="6273417" cy="4390846"/>
            <a:chOff x="0" y="0"/>
            <a:chExt cx="6273417" cy="4390846"/>
          </a:xfrm>
        </p:grpSpPr>
        <p:sp>
          <p:nvSpPr>
            <p:cNvPr id="111" name="Google Shape;111;p4"/>
            <p:cNvSpPr/>
            <p:nvPr/>
          </p:nvSpPr>
          <p:spPr>
            <a:xfrm>
              <a:off x="0" y="0"/>
              <a:ext cx="6273417" cy="4390846"/>
            </a:xfrm>
            <a:prstGeom prst="roundRect">
              <a:avLst>
                <a:gd name="adj" fmla="val 10000"/>
              </a:avLst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0" y="0"/>
              <a:ext cx="6273417" cy="13172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omic Sans MS"/>
                <a:buNone/>
              </a:pPr>
              <a:r>
                <a:rPr lang="pt-BR" sz="1500" b="1" i="0" u="sng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INSTRUÇÃO NORMATIVA SEDAP/PR Nº 205/88       </a:t>
              </a:r>
              <a:br>
                <a:rPr lang="pt-BR" sz="1500" b="1" i="0" u="sng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</a:br>
              <a:r>
                <a:rPr lang="pt-BR" sz="1500" b="0" i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Inventário físico é o instrumento de controle para a verificação dos saldos de estoques nos almoxarifados e depósitos, e dos equipamentos e materiais permanentes, em uso no órgão ou entidade, que irá permitir, dentre outros:</a:t>
              </a:r>
              <a:endParaRPr sz="1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627341" y="1318540"/>
              <a:ext cx="5018733" cy="1323900"/>
            </a:xfrm>
            <a:prstGeom prst="roundRect">
              <a:avLst>
                <a:gd name="adj" fmla="val 10000"/>
              </a:avLst>
            </a:prstGeom>
            <a:solidFill>
              <a:srgbClr val="8E0627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 txBox="1"/>
            <p:nvPr/>
          </p:nvSpPr>
          <p:spPr>
            <a:xfrm>
              <a:off x="666117" y="1357316"/>
              <a:ext cx="4941181" cy="12463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8575" rIns="38100" bIns="285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a) O</a:t>
              </a:r>
              <a:r>
                <a:rPr lang="pt-BR" sz="1500" b="0" i="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ajuste dos dados escriturais de saldos e movimentações dos estoques com o saldo físico real nas instalações de armazenagem;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627341" y="2846117"/>
              <a:ext cx="5018733" cy="1323900"/>
            </a:xfrm>
            <a:prstGeom prst="roundRect">
              <a:avLst>
                <a:gd name="adj" fmla="val 10000"/>
              </a:avLst>
            </a:prstGeom>
            <a:solidFill>
              <a:srgbClr val="8E0627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 txBox="1"/>
            <p:nvPr/>
          </p:nvSpPr>
          <p:spPr>
            <a:xfrm>
              <a:off x="666117" y="2884893"/>
              <a:ext cx="4941181" cy="12463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8575" rIns="38100" bIns="2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omic Sans MS"/>
                <a:buNone/>
              </a:pPr>
              <a:r>
                <a:rPr lang="pt-BR" sz="1500" b="0" i="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b) o levantamento da situação dos equipamentos e materiais permanentes em uso</a:t>
              </a:r>
              <a:br>
                <a:rPr lang="pt-BR" sz="1900" b="0" i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</a:br>
              <a:endParaRPr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/>
          <p:nvPr/>
        </p:nvSpPr>
        <p:spPr>
          <a:xfrm>
            <a:off x="2042444" y="1206783"/>
            <a:ext cx="7016097" cy="523220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pt-BR" sz="1400" b="0" i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Instrumento de informação e de controle da correta localização dos bens móveis, bem como do seu estado de conservação. 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2042443" y="2089597"/>
            <a:ext cx="7016097" cy="738664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pt-BR" sz="1400" b="0" i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Ele permite que possamos fazer a conciliação da real situação dos bens móveis com as informações que estão registradas no sistema de controle e</a:t>
            </a:r>
            <a:r>
              <a:rPr lang="pt-BR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subsidiar informações aos órgãos fiscalizadores. </a:t>
            </a:r>
            <a:endParaRPr/>
          </a:p>
        </p:txBody>
      </p:sp>
      <p:grpSp>
        <p:nvGrpSpPr>
          <p:cNvPr id="124" name="Google Shape;124;p5"/>
          <p:cNvGrpSpPr/>
          <p:nvPr/>
        </p:nvGrpSpPr>
        <p:grpSpPr>
          <a:xfrm>
            <a:off x="2275990" y="3347110"/>
            <a:ext cx="3108261" cy="2558500"/>
            <a:chOff x="638901" y="802"/>
            <a:chExt cx="3108261" cy="2558500"/>
          </a:xfrm>
        </p:grpSpPr>
        <p:sp>
          <p:nvSpPr>
            <p:cNvPr id="125" name="Google Shape;125;p5"/>
            <p:cNvSpPr/>
            <p:nvPr/>
          </p:nvSpPr>
          <p:spPr>
            <a:xfrm>
              <a:off x="1571958" y="802"/>
              <a:ext cx="1242147" cy="807395"/>
            </a:xfrm>
            <a:prstGeom prst="roundRect">
              <a:avLst>
                <a:gd name="adj" fmla="val 16667"/>
              </a:avLst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 txBox="1"/>
            <p:nvPr/>
          </p:nvSpPr>
          <p:spPr>
            <a:xfrm>
              <a:off x="1611372" y="40216"/>
              <a:ext cx="1163319" cy="7285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omic Sans MS"/>
                <a:buNone/>
              </a:pPr>
              <a:r>
                <a:rPr lang="pt-BR" sz="13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Localização equivocada </a:t>
              </a:r>
              <a:endParaRPr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115630" y="404500"/>
              <a:ext cx="2154802" cy="215480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5090" y="11331"/>
                  </a:moveTo>
                  <a:lnTo>
                    <a:pt x="95090" y="11331"/>
                  </a:lnTo>
                  <a:cubicBezTo>
                    <a:pt x="112726" y="24046"/>
                    <a:pt x="122103" y="45307"/>
                    <a:pt x="119601" y="66905"/>
                  </a:cubicBezTo>
                </a:path>
              </a:pathLst>
            </a:custGeom>
            <a:noFill/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2505015" y="1616904"/>
              <a:ext cx="1242147" cy="807395"/>
            </a:xfrm>
            <a:prstGeom prst="roundRect">
              <a:avLst>
                <a:gd name="adj" fmla="val 16667"/>
              </a:avLst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 txBox="1"/>
            <p:nvPr/>
          </p:nvSpPr>
          <p:spPr>
            <a:xfrm>
              <a:off x="2544429" y="1656318"/>
              <a:ext cx="1163319" cy="7285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omic Sans MS"/>
                <a:buNone/>
              </a:pPr>
              <a:r>
                <a:rPr lang="pt-BR" sz="13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Bens não encontrados </a:t>
              </a: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115630" y="404500"/>
              <a:ext cx="2154802" cy="215480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8570" y="112761"/>
                  </a:moveTo>
                  <a:lnTo>
                    <a:pt x="88570" y="112761"/>
                  </a:lnTo>
                  <a:cubicBezTo>
                    <a:pt x="70746" y="122413"/>
                    <a:pt x="49254" y="122413"/>
                    <a:pt x="31430" y="112761"/>
                  </a:cubicBezTo>
                </a:path>
              </a:pathLst>
            </a:custGeom>
            <a:noFill/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638901" y="1616904"/>
              <a:ext cx="1242147" cy="807395"/>
            </a:xfrm>
            <a:prstGeom prst="roundRect">
              <a:avLst>
                <a:gd name="adj" fmla="val 16667"/>
              </a:avLst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 txBox="1"/>
            <p:nvPr/>
          </p:nvSpPr>
          <p:spPr>
            <a:xfrm>
              <a:off x="678315" y="1656318"/>
              <a:ext cx="1163319" cy="7285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omic Sans MS"/>
                <a:buNone/>
              </a:pPr>
              <a:r>
                <a:rPr lang="pt-BR" sz="13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Estado de conservação alterado</a:t>
              </a: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1115630" y="404500"/>
              <a:ext cx="2154802" cy="215480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99" y="66905"/>
                  </a:moveTo>
                  <a:cubicBezTo>
                    <a:pt x="-2103" y="45308"/>
                    <a:pt x="7274" y="24047"/>
                    <a:pt x="24910" y="11331"/>
                  </a:cubicBezTo>
                </a:path>
              </a:pathLst>
            </a:custGeom>
            <a:noFill/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Google Shape;134;p5"/>
          <p:cNvSpPr txBox="1"/>
          <p:nvPr/>
        </p:nvSpPr>
        <p:spPr>
          <a:xfrm>
            <a:off x="2918389" y="4531612"/>
            <a:ext cx="212363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INCONSISTÊNCIAS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5370471" y="4496543"/>
            <a:ext cx="360040" cy="3600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E7EC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/>
          <p:nvPr/>
        </p:nvSpPr>
        <p:spPr>
          <a:xfrm>
            <a:off x="5946234" y="4274680"/>
            <a:ext cx="2716438" cy="852418"/>
          </a:xfrm>
          <a:prstGeom prst="roundRect">
            <a:avLst>
              <a:gd name="adj" fmla="val 16667"/>
            </a:avLst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Podem ser corrigidas a partir das informações coletadas pelas comissões de inventário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6"/>
          <p:cNvSpPr txBox="1"/>
          <p:nvPr/>
        </p:nvSpPr>
        <p:spPr>
          <a:xfrm>
            <a:off x="2042445" y="1676801"/>
            <a:ext cx="7016097" cy="2769989"/>
          </a:xfrm>
          <a:prstGeom prst="rect">
            <a:avLst/>
          </a:prstGeom>
          <a:solidFill>
            <a:srgbClr val="FFE7EC"/>
          </a:solidFill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RESOLUÇÃO Nº 03/2018 CONSAD/UFPE</a:t>
            </a:r>
            <a:endParaRPr sz="1400" b="1" i="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Art. 19. O relatório de Inventário Anual da UFPE abrangerá a sistematização dos relatórios setoriais de inventário elaborados pelas respectivas unidades.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Art. 10. É dever de todos os servidores da instituição: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IV - auxiliar a Comissão Permanente de Inventários na realização de levantamentos e inventários, ou na prestação de informações sobre bem em uso em seu local de trabalho ou sob sua responsabilidade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 txBox="1"/>
          <p:nvPr/>
        </p:nvSpPr>
        <p:spPr>
          <a:xfrm>
            <a:off x="2025352" y="2696197"/>
            <a:ext cx="701609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INVENTÁRIO 2024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/>
          <p:nvPr/>
        </p:nvSpPr>
        <p:spPr>
          <a:xfrm>
            <a:off x="2042444" y="226463"/>
            <a:ext cx="70160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Apresentação do Inventário 2024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3" name="Google Shape;153;p8"/>
          <p:cNvGraphicFramePr/>
          <p:nvPr/>
        </p:nvGraphicFramePr>
        <p:xfrm>
          <a:off x="2295969" y="136281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{B97D1D5E-ABA4-401A-96A0-B514117A9213}</a:tableStyleId>
              </a:tblPr>
              <a:tblGrid>
                <a:gridCol w="186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CRONOGRAMA DO INVENTÁRIO 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205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/>
                        <a:t>DATAS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/>
                        <a:t>ATIVIDADE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Calibri"/>
                        <a:buNone/>
                      </a:pPr>
                      <a:endParaRPr sz="25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19/08/2024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Abertura do Inventário 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6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22/08/2024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Webinar: Treinamento sobre Inventário Anual de Bens Móveis 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30/08/2024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Prazo Final para Atualização do Gestor Patrimonial ou Entrega das Comissões Setoriais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19/08 a 20/11/2024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Levantamento do Inventário Setorial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20/11/2024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Prazo Final para entrega dos Relatórios de Levantamento  de Inventário Setoriais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01/11 a 31/12/2024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Processamento dos Levantamentos, emissão do Relatório Geral e entrega do Inventário 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354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31/12/2024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Encerramento do Inventário 2024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 txBox="1"/>
          <p:nvPr/>
        </p:nvSpPr>
        <p:spPr>
          <a:xfrm>
            <a:off x="2042444" y="226463"/>
            <a:ext cx="701609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Responsabilidade das Comissões Setoriais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p9"/>
          <p:cNvGrpSpPr/>
          <p:nvPr/>
        </p:nvGrpSpPr>
        <p:grpSpPr>
          <a:xfrm>
            <a:off x="2182024" y="1825768"/>
            <a:ext cx="6736938" cy="1292850"/>
            <a:chOff x="0" y="235129"/>
            <a:chExt cx="6736938" cy="1292850"/>
          </a:xfrm>
        </p:grpSpPr>
        <p:sp>
          <p:nvSpPr>
            <p:cNvPr id="160" name="Google Shape;160;p9"/>
            <p:cNvSpPr/>
            <p:nvPr/>
          </p:nvSpPr>
          <p:spPr>
            <a:xfrm>
              <a:off x="0" y="235129"/>
              <a:ext cx="6736938" cy="1292850"/>
            </a:xfrm>
            <a:prstGeom prst="roundRect">
              <a:avLst>
                <a:gd name="adj" fmla="val 16667"/>
              </a:avLst>
            </a:prstGeom>
            <a:solidFill>
              <a:srgbClr val="FFE7EC"/>
            </a:solidFill>
            <a:ln>
              <a:noFill/>
            </a:ln>
            <a:effectLst>
              <a:outerShdw blurRad="149987" dist="250190" dir="8460000" algn="ctr" rotWithShape="0">
                <a:srgbClr val="000000">
                  <a:alpha val="2784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9"/>
            <p:cNvSpPr txBox="1"/>
            <p:nvPr/>
          </p:nvSpPr>
          <p:spPr>
            <a:xfrm>
              <a:off x="63112" y="298241"/>
              <a:ext cx="6610714" cy="11666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omic Sans MS"/>
                <a:buNone/>
              </a:pPr>
              <a:r>
                <a:rPr lang="pt-BR" sz="16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Gestor Patrimonial ou a Comissão Setorial serão responsáveis por coordenar o levantamento dos bens móveis da Unidade Gestora a qual pertence e enviar a relação de bens inventariados consolidada a Coordenação de Bens Móveis.</a:t>
              </a:r>
              <a:endParaRPr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1060</Words>
  <Application>Microsoft Office PowerPoint</Application>
  <PresentationFormat>Apresentação na tela (4:3)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Tahoma</vt:lpstr>
      <vt:lpstr>Comic Sans MS</vt:lpstr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David</dc:creator>
  <cp:lastModifiedBy>CBM</cp:lastModifiedBy>
  <cp:revision>1</cp:revision>
  <dcterms:created xsi:type="dcterms:W3CDTF">2020-12-18T19:42:59Z</dcterms:created>
  <dcterms:modified xsi:type="dcterms:W3CDTF">2024-08-22T11:15:17Z</dcterms:modified>
</cp:coreProperties>
</file>