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8288000" cy="10287000"/>
  <p:notesSz cx="6858000" cy="9144000"/>
  <p:embeddedFontLst>
    <p:embeddedFont>
      <p:font typeface="Helvetica World Bold" charset="1" panose="020B0800040000020004"/>
      <p:regular r:id="rId37"/>
    </p:embeddedFont>
    <p:embeddedFont>
      <p:font typeface="Helvetica World" charset="1" panose="020B0500040000020004"/>
      <p:regular r:id="rId38"/>
    </p:embeddedFont>
    <p:embeddedFont>
      <p:font typeface="Open Sans Bold" charset="1" panose="020B0806030504020204"/>
      <p:regular r:id="rId39"/>
    </p:embeddedFont>
    <p:embeddedFont>
      <p:font typeface="Open Sans" charset="1" panose="020B0606030504020204"/>
      <p:regular r:id="rId40"/>
    </p:embeddedFont>
    <p:embeddedFont>
      <p:font typeface="Helvetica World Bold Italics" charset="1" panose="020B0800040000090004"/>
      <p:regular r:id="rId41"/>
    </p:embeddedFont>
    <p:embeddedFont>
      <p:font typeface="Helvetica World Italics" charset="1" panose="020B0500040000090004"/>
      <p:regular r:id="rId42"/>
    </p:embeddedFont>
    <p:embeddedFont>
      <p:font typeface="Aileron Bold" charset="1" panose="00000800000000000000"/>
      <p:regular r:id="rId43"/>
    </p:embeddedFont>
    <p:embeddedFont>
      <p:font typeface="Arimo" charset="1" panose="020B0604020202020204"/>
      <p:regular r:id="rId44"/>
    </p:embeddedFont>
    <p:embeddedFont>
      <p:font typeface="Arimo Bold" charset="1" panose="020B0704020202020204"/>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38.pn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https://enade.inep.gov.br/enade/#!/index"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42.png" Type="http://schemas.openxmlformats.org/officeDocument/2006/relationships/image"/><Relationship Id="rId5" Target="https://www.ufpe.br/documents/38970/5825275/Programa%C3%A7%C3%A3o+XSFP.pdf/e3b5bf34-e87e-4e89-8587-6dc8af7f8c48" TargetMode="External" Type="http://schemas.openxmlformats.org/officeDocument/2006/relationships/hyperlink"/><Relationship Id="rId6" Target="../media/image43.png" Type="http://schemas.openxmlformats.org/officeDocument/2006/relationships/image"/><Relationship Id="rId7" Target="https://www.ufpe.br/ascom/servidor-em-foco/-/asset_publisher/YyXuiSsRruYr/content/formare-abre-inscricoes-para-curso-de-coreografias-didaticas-e-engajamento-estudantil/40615"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png" Type="http://schemas.openxmlformats.org/officeDocument/2006/relationships/image"/><Relationship Id="rId12" Target="../media/image46.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50.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7.png" Type="http://schemas.openxmlformats.org/officeDocument/2006/relationships/image"/><Relationship Id="rId9" Target="../media/image4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51.png" Type="http://schemas.openxmlformats.org/officeDocument/2006/relationships/image"/><Relationship Id="rId9" Target="../media/image5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53.png" Type="http://schemas.openxmlformats.org/officeDocument/2006/relationships/image"/><Relationship Id="rId9" Target="../media/image5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55.png" Type="http://schemas.openxmlformats.org/officeDocument/2006/relationships/image"/><Relationship Id="rId5" Target="https://www.ufpe.br/ascom/noticias/-/asset_publisher/O3Odar12gQTr/content/aprovada-resolucao-que-regulamenta-atividades-praticas-supervisionadas-aps-na-ufpe/40615"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png" Type="http://schemas.openxmlformats.org/officeDocument/2006/relationships/image"/><Relationship Id="rId12" Target="../media/image5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png" Type="http://schemas.openxmlformats.org/officeDocument/2006/relationships/image"/><Relationship Id="rId11" Target="../media/image61.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62.png" Type="http://schemas.openxmlformats.org/officeDocument/2006/relationships/image"/><Relationship Id="rId9" Target="../media/image6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65.png" Type="http://schemas.openxmlformats.org/officeDocument/2006/relationships/image"/><Relationship Id="rId12" Target="../media/image66.png" Type="http://schemas.openxmlformats.org/officeDocument/2006/relationships/image"/><Relationship Id="rId13" Target="../media/image67.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68.png" Type="http://schemas.openxmlformats.org/officeDocument/2006/relationships/image"/><Relationship Id="rId5" Target="../media/image69.png" Type="http://schemas.openxmlformats.org/officeDocument/2006/relationships/image"/><Relationship Id="rId6" Target="../media/image7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71.pn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 Id="rId7" Target="../media/image7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svg" Type="http://schemas.openxmlformats.org/officeDocument/2006/relationships/image"/><Relationship Id="rId11" Target="https://www.gov.br/inep/pt-br/areas-de-atuacao/avaliacao-e-exames-educacionais/enade/questionario-do-estudante" TargetMode="External" Type="http://schemas.openxmlformats.org/officeDocument/2006/relationships/hyperlink"/><Relationship Id="rId12" Target="../media/image77.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https://www.gov.br/inep/pt-br/areas-de-atuacao/avaliacao-e-exames-educacionais/enade/questionario-do-estudante" TargetMode="External" Type="http://schemas.openxmlformats.org/officeDocument/2006/relationships/hyperlink"/><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75.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https://sso.acesso.gov.br/login?client_id=www.gov.br&amp;authorization_id=1975b002ced" TargetMode="External" Type="http://schemas.openxmlformats.org/officeDocument/2006/relationships/hyperlink"/><Relationship Id="rId4" Target="../media/image10.png" Type="http://schemas.openxmlformats.org/officeDocument/2006/relationships/image"/><Relationship Id="rId5"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png" Type="http://schemas.openxmlformats.org/officeDocument/2006/relationships/image"/><Relationship Id="rId3" Target="../media/image80.png" Type="http://schemas.openxmlformats.org/officeDocument/2006/relationships/image"/><Relationship Id="rId4" Target="../media/image81.svg" Type="http://schemas.openxmlformats.org/officeDocument/2006/relationships/image"/><Relationship Id="rId5" Target="../media/image82.png" Type="http://schemas.openxmlformats.org/officeDocument/2006/relationships/image"/><Relationship Id="rId6" Target="https://enade.inep.gov.br/enade/#!/index" TargetMode="External" Type="http://schemas.openxmlformats.org/officeDocument/2006/relationships/hyperlink"/><Relationship Id="rId7" Target="../media/image10.png" Type="http://schemas.openxmlformats.org/officeDocument/2006/relationships/image"/><Relationship Id="rId8"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3.png" Type="http://schemas.openxmlformats.org/officeDocument/2006/relationships/image"/><Relationship Id="rId4" Target="../media/image8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12" Target="../media/image33.png" Type="http://schemas.openxmlformats.org/officeDocument/2006/relationships/image"/><Relationship Id="rId13" Target="../media/image34.svg" Type="http://schemas.openxmlformats.org/officeDocument/2006/relationships/image"/><Relationship Id="rId14" Target="../media/image35.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0">
            <a:off x="11507340" y="6938642"/>
            <a:ext cx="3757726" cy="3757726"/>
          </a:xfrm>
          <a:custGeom>
            <a:avLst/>
            <a:gdLst/>
            <a:ahLst/>
            <a:cxnLst/>
            <a:rect r="r" b="b" t="t" l="l"/>
            <a:pathLst>
              <a:path h="3757726" w="3757726">
                <a:moveTo>
                  <a:pt x="0" y="3757727"/>
                </a:moveTo>
                <a:lnTo>
                  <a:pt x="3757726" y="3757727"/>
                </a:lnTo>
                <a:lnTo>
                  <a:pt x="3757726" y="0"/>
                </a:lnTo>
                <a:lnTo>
                  <a:pt x="0" y="0"/>
                </a:lnTo>
                <a:lnTo>
                  <a:pt x="0" y="3757727"/>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15265066" y="2453403"/>
            <a:ext cx="3619953" cy="3619953"/>
          </a:xfrm>
          <a:custGeom>
            <a:avLst/>
            <a:gdLst/>
            <a:ahLst/>
            <a:cxnLst/>
            <a:rect r="r" b="b" t="t" l="l"/>
            <a:pathLst>
              <a:path h="3619953" w="3619953">
                <a:moveTo>
                  <a:pt x="3619953" y="3619952"/>
                </a:moveTo>
                <a:lnTo>
                  <a:pt x="0" y="3619952"/>
                </a:lnTo>
                <a:lnTo>
                  <a:pt x="0" y="0"/>
                </a:lnTo>
                <a:lnTo>
                  <a:pt x="3619953" y="0"/>
                </a:lnTo>
                <a:lnTo>
                  <a:pt x="3619953" y="361995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15265066" y="6785561"/>
            <a:ext cx="3757726" cy="3757726"/>
          </a:xfrm>
          <a:custGeom>
            <a:avLst/>
            <a:gdLst/>
            <a:ahLst/>
            <a:cxnLst/>
            <a:rect r="r" b="b" t="t" l="l"/>
            <a:pathLst>
              <a:path h="3757726" w="3757726">
                <a:moveTo>
                  <a:pt x="3757726" y="0"/>
                </a:moveTo>
                <a:lnTo>
                  <a:pt x="0" y="0"/>
                </a:lnTo>
                <a:lnTo>
                  <a:pt x="0" y="3757726"/>
                </a:lnTo>
                <a:lnTo>
                  <a:pt x="3757726" y="3757726"/>
                </a:lnTo>
                <a:lnTo>
                  <a:pt x="375772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5502666" y="0"/>
            <a:ext cx="2785334" cy="2453403"/>
          </a:xfrm>
          <a:custGeom>
            <a:avLst/>
            <a:gdLst/>
            <a:ahLst/>
            <a:cxnLst/>
            <a:rect r="r" b="b" t="t" l="l"/>
            <a:pathLst>
              <a:path h="2453403" w="2785334">
                <a:moveTo>
                  <a:pt x="0" y="0"/>
                </a:moveTo>
                <a:lnTo>
                  <a:pt x="2785334" y="0"/>
                </a:lnTo>
                <a:lnTo>
                  <a:pt x="2785334" y="2453403"/>
                </a:lnTo>
                <a:lnTo>
                  <a:pt x="0" y="2453403"/>
                </a:lnTo>
                <a:lnTo>
                  <a:pt x="0" y="0"/>
                </a:lnTo>
                <a:close/>
              </a:path>
            </a:pathLst>
          </a:custGeom>
          <a:blipFill>
            <a:blip r:embed="rId8"/>
            <a:stretch>
              <a:fillRect l="0" t="0" r="0" b="0"/>
            </a:stretch>
          </a:blipFill>
        </p:spPr>
      </p:sp>
      <p:sp>
        <p:nvSpPr>
          <p:cNvPr name="Freeform 6" id="6"/>
          <p:cNvSpPr/>
          <p:nvPr/>
        </p:nvSpPr>
        <p:spPr>
          <a:xfrm flipH="false" flipV="false" rot="0">
            <a:off x="12718588" y="154234"/>
            <a:ext cx="2546478" cy="1432394"/>
          </a:xfrm>
          <a:custGeom>
            <a:avLst/>
            <a:gdLst/>
            <a:ahLst/>
            <a:cxnLst/>
            <a:rect r="r" b="b" t="t" l="l"/>
            <a:pathLst>
              <a:path h="1432394" w="2546478">
                <a:moveTo>
                  <a:pt x="0" y="0"/>
                </a:moveTo>
                <a:lnTo>
                  <a:pt x="2546478" y="0"/>
                </a:lnTo>
                <a:lnTo>
                  <a:pt x="2546478" y="1432394"/>
                </a:lnTo>
                <a:lnTo>
                  <a:pt x="0" y="1432394"/>
                </a:lnTo>
                <a:lnTo>
                  <a:pt x="0" y="0"/>
                </a:lnTo>
                <a:close/>
              </a:path>
            </a:pathLst>
          </a:custGeom>
          <a:blipFill>
            <a:blip r:embed="rId9"/>
            <a:stretch>
              <a:fillRect l="0" t="0" r="0" b="0"/>
            </a:stretch>
          </a:blipFill>
        </p:spPr>
      </p:sp>
      <p:sp>
        <p:nvSpPr>
          <p:cNvPr name="Freeform 7" id="7"/>
          <p:cNvSpPr/>
          <p:nvPr/>
        </p:nvSpPr>
        <p:spPr>
          <a:xfrm flipH="false" flipV="false" rot="0">
            <a:off x="109206" y="8664424"/>
            <a:ext cx="2850479" cy="1472748"/>
          </a:xfrm>
          <a:custGeom>
            <a:avLst/>
            <a:gdLst/>
            <a:ahLst/>
            <a:cxnLst/>
            <a:rect r="r" b="b" t="t" l="l"/>
            <a:pathLst>
              <a:path h="1472748" w="2850479">
                <a:moveTo>
                  <a:pt x="0" y="0"/>
                </a:moveTo>
                <a:lnTo>
                  <a:pt x="2850479" y="0"/>
                </a:lnTo>
                <a:lnTo>
                  <a:pt x="2850479" y="1472747"/>
                </a:lnTo>
                <a:lnTo>
                  <a:pt x="0" y="1472747"/>
                </a:lnTo>
                <a:lnTo>
                  <a:pt x="0" y="0"/>
                </a:lnTo>
                <a:close/>
              </a:path>
            </a:pathLst>
          </a:custGeom>
          <a:blipFill>
            <a:blip r:embed="rId10"/>
            <a:stretch>
              <a:fillRect l="0" t="0" r="0" b="0"/>
            </a:stretch>
          </a:blipFill>
        </p:spPr>
      </p:sp>
      <p:sp>
        <p:nvSpPr>
          <p:cNvPr name="TextBox 8" id="8"/>
          <p:cNvSpPr txBox="true"/>
          <p:nvPr/>
        </p:nvSpPr>
        <p:spPr>
          <a:xfrm rot="0">
            <a:off x="1921259" y="3415257"/>
            <a:ext cx="12960010" cy="2756386"/>
          </a:xfrm>
          <a:prstGeom prst="rect">
            <a:avLst/>
          </a:prstGeom>
        </p:spPr>
        <p:txBody>
          <a:bodyPr anchor="t" rtlCol="false" tIns="0" lIns="0" bIns="0" rIns="0">
            <a:spAutoFit/>
          </a:bodyPr>
          <a:lstStyle/>
          <a:p>
            <a:pPr algn="l">
              <a:lnSpc>
                <a:spcPts val="9519"/>
              </a:lnSpc>
            </a:pPr>
            <a:r>
              <a:rPr lang="en-US" sz="9519" spc="161" b="true">
                <a:solidFill>
                  <a:srgbClr val="B52E28"/>
                </a:solidFill>
                <a:latin typeface="Helvetica World Bold"/>
                <a:ea typeface="Helvetica World Bold"/>
                <a:cs typeface="Helvetica World Bold"/>
                <a:sym typeface="Helvetica World Bold"/>
              </a:rPr>
              <a:t>QUESTIONÁRIO </a:t>
            </a:r>
          </a:p>
          <a:p>
            <a:pPr algn="l">
              <a:lnSpc>
                <a:spcPts val="9519"/>
              </a:lnSpc>
            </a:pPr>
            <a:r>
              <a:rPr lang="en-US" sz="9519" spc="161" b="true">
                <a:solidFill>
                  <a:srgbClr val="B52E28"/>
                </a:solidFill>
                <a:latin typeface="Helvetica World Bold"/>
                <a:ea typeface="Helvetica World Bold"/>
                <a:cs typeface="Helvetica World Bold"/>
                <a:sym typeface="Helvetica World Bold"/>
              </a:rPr>
              <a:t>DO ESTUDANTE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380111">
            <a:off x="-536429" y="8540935"/>
            <a:ext cx="2548400" cy="2548400"/>
          </a:xfrm>
          <a:custGeom>
            <a:avLst/>
            <a:gdLst/>
            <a:ahLst/>
            <a:cxnLst/>
            <a:rect r="r" b="b" t="t" l="l"/>
            <a:pathLst>
              <a:path h="2548400" w="2548400">
                <a:moveTo>
                  <a:pt x="2548400" y="0"/>
                </a:moveTo>
                <a:lnTo>
                  <a:pt x="0" y="0"/>
                </a:lnTo>
                <a:lnTo>
                  <a:pt x="0" y="2548399"/>
                </a:lnTo>
                <a:lnTo>
                  <a:pt x="2548400" y="2548399"/>
                </a:lnTo>
                <a:lnTo>
                  <a:pt x="2548400" y="0"/>
                </a:lnTo>
                <a:close/>
              </a:path>
            </a:pathLst>
          </a:custGeom>
          <a:blipFill>
            <a:blip r:embed="rId2">
              <a:alphaModFix amt="81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23752">
            <a:off x="15985100" y="-518432"/>
            <a:ext cx="2548400" cy="2548400"/>
          </a:xfrm>
          <a:custGeom>
            <a:avLst/>
            <a:gdLst/>
            <a:ahLst/>
            <a:cxnLst/>
            <a:rect r="r" b="b" t="t" l="l"/>
            <a:pathLst>
              <a:path h="2548400" w="2548400">
                <a:moveTo>
                  <a:pt x="0" y="2548399"/>
                </a:moveTo>
                <a:lnTo>
                  <a:pt x="2548400" y="2548399"/>
                </a:lnTo>
                <a:lnTo>
                  <a:pt x="2548400" y="0"/>
                </a:lnTo>
                <a:lnTo>
                  <a:pt x="0" y="0"/>
                </a:lnTo>
                <a:lnTo>
                  <a:pt x="0" y="2548399"/>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801393" y="6466794"/>
            <a:ext cx="1312261" cy="1274086"/>
          </a:xfrm>
          <a:custGeom>
            <a:avLst/>
            <a:gdLst/>
            <a:ahLst/>
            <a:cxnLst/>
            <a:rect r="r" b="b" t="t" l="l"/>
            <a:pathLst>
              <a:path h="1274086" w="1312261">
                <a:moveTo>
                  <a:pt x="0" y="0"/>
                </a:moveTo>
                <a:lnTo>
                  <a:pt x="1312261" y="0"/>
                </a:lnTo>
                <a:lnTo>
                  <a:pt x="1312261" y="1274086"/>
                </a:lnTo>
                <a:lnTo>
                  <a:pt x="0" y="127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7" id="7"/>
          <p:cNvGrpSpPr/>
          <p:nvPr/>
        </p:nvGrpSpPr>
        <p:grpSpPr>
          <a:xfrm rot="0">
            <a:off x="11801393" y="3316542"/>
            <a:ext cx="5303447" cy="5557897"/>
            <a:chOff x="0" y="0"/>
            <a:chExt cx="1396793" cy="1463808"/>
          </a:xfrm>
        </p:grpSpPr>
        <p:sp>
          <p:nvSpPr>
            <p:cNvPr name="Freeform 8" id="8"/>
            <p:cNvSpPr/>
            <p:nvPr/>
          </p:nvSpPr>
          <p:spPr>
            <a:xfrm flipH="false" flipV="false" rot="0">
              <a:off x="0" y="0"/>
              <a:ext cx="1396793" cy="1463808"/>
            </a:xfrm>
            <a:custGeom>
              <a:avLst/>
              <a:gdLst/>
              <a:ahLst/>
              <a:cxnLst/>
              <a:rect r="r" b="b" t="t" l="l"/>
              <a:pathLst>
                <a:path h="1463808" w="1396793">
                  <a:moveTo>
                    <a:pt x="0" y="0"/>
                  </a:moveTo>
                  <a:lnTo>
                    <a:pt x="1396793" y="0"/>
                  </a:lnTo>
                  <a:lnTo>
                    <a:pt x="1396793" y="1463808"/>
                  </a:lnTo>
                  <a:lnTo>
                    <a:pt x="0" y="1463808"/>
                  </a:lnTo>
                  <a:close/>
                </a:path>
              </a:pathLst>
            </a:custGeom>
            <a:solidFill>
              <a:srgbClr val="F1B68E"/>
            </a:solidFill>
          </p:spPr>
        </p:sp>
        <p:sp>
          <p:nvSpPr>
            <p:cNvPr name="TextBox 9" id="9"/>
            <p:cNvSpPr txBox="true"/>
            <p:nvPr/>
          </p:nvSpPr>
          <p:spPr>
            <a:xfrm>
              <a:off x="0" y="19050"/>
              <a:ext cx="1396793" cy="1444758"/>
            </a:xfrm>
            <a:prstGeom prst="rect">
              <a:avLst/>
            </a:prstGeom>
          </p:spPr>
          <p:txBody>
            <a:bodyPr anchor="ctr" rtlCol="false" tIns="50800" lIns="50800" bIns="50800" rIns="50800"/>
            <a:lstStyle/>
            <a:p>
              <a:pPr algn="ctr">
                <a:lnSpc>
                  <a:spcPts val="2526"/>
                </a:lnSpc>
              </a:pPr>
            </a:p>
          </p:txBody>
        </p:sp>
      </p:grpSp>
      <p:sp>
        <p:nvSpPr>
          <p:cNvPr name="Freeform 10" id="10"/>
          <p:cNvSpPr/>
          <p:nvPr/>
        </p:nvSpPr>
        <p:spPr>
          <a:xfrm flipH="false" flipV="false" rot="0">
            <a:off x="13624871" y="2486585"/>
            <a:ext cx="1656491" cy="1447393"/>
          </a:xfrm>
          <a:custGeom>
            <a:avLst/>
            <a:gdLst/>
            <a:ahLst/>
            <a:cxnLst/>
            <a:rect r="r" b="b" t="t" l="l"/>
            <a:pathLst>
              <a:path h="1447393" w="1656491">
                <a:moveTo>
                  <a:pt x="0" y="0"/>
                </a:moveTo>
                <a:lnTo>
                  <a:pt x="1656490" y="0"/>
                </a:lnTo>
                <a:lnTo>
                  <a:pt x="1656490" y="1447392"/>
                </a:lnTo>
                <a:lnTo>
                  <a:pt x="0" y="14473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1" id="11"/>
          <p:cNvSpPr txBox="true"/>
          <p:nvPr/>
        </p:nvSpPr>
        <p:spPr>
          <a:xfrm rot="0">
            <a:off x="1028700" y="2228829"/>
            <a:ext cx="9388797" cy="7252930"/>
          </a:xfrm>
          <a:prstGeom prst="rect">
            <a:avLst/>
          </a:prstGeom>
        </p:spPr>
        <p:txBody>
          <a:bodyPr anchor="t" rtlCol="false" tIns="0" lIns="0" bIns="0" rIns="0">
            <a:spAutoFit/>
          </a:bodyPr>
          <a:lstStyle/>
          <a:p>
            <a:pPr algn="just">
              <a:lnSpc>
                <a:spcPts val="3503"/>
              </a:lnSpc>
            </a:pPr>
          </a:p>
          <a:p>
            <a:pPr algn="just">
              <a:lnSpc>
                <a:spcPts val="3503"/>
              </a:lnSpc>
            </a:pPr>
          </a:p>
          <a:p>
            <a:pPr algn="just" marL="444893" indent="-222446" lvl="1">
              <a:lnSpc>
                <a:spcPts val="3503"/>
              </a:lnSpc>
              <a:buFont typeface="Arial"/>
              <a:buChar char="•"/>
            </a:pPr>
            <a:r>
              <a:rPr lang="en-US" b="true" sz="2060">
                <a:solidFill>
                  <a:srgbClr val="B52E28"/>
                </a:solidFill>
                <a:latin typeface="Helvetica World Bold"/>
                <a:ea typeface="Helvetica World Bold"/>
                <a:cs typeface="Helvetica World Bold"/>
                <a:sym typeface="Helvetica World Bold"/>
              </a:rPr>
              <a:t>É sua chance de avaliar a instituição:</a:t>
            </a:r>
            <a:r>
              <a:rPr lang="en-US" sz="2060">
                <a:solidFill>
                  <a:srgbClr val="000000"/>
                </a:solidFill>
                <a:latin typeface="Helvetica World"/>
                <a:ea typeface="Helvetica World"/>
                <a:cs typeface="Helvetica World"/>
                <a:sym typeface="Helvetica World"/>
              </a:rPr>
              <a:t> O questionário coleta informações sobre infraestrutura, qualidade de ensino, estágio, biblioteca, professores, etc.</a:t>
            </a:r>
          </a:p>
          <a:p>
            <a:pPr algn="just" marL="444893" indent="-222446" lvl="1">
              <a:lnSpc>
                <a:spcPts val="3503"/>
              </a:lnSpc>
              <a:buFont typeface="Arial"/>
              <a:buChar char="•"/>
            </a:pPr>
            <a:r>
              <a:rPr lang="en-US" b="true" sz="2060">
                <a:solidFill>
                  <a:srgbClr val="B52E28"/>
                </a:solidFill>
                <a:latin typeface="Helvetica World Bold"/>
                <a:ea typeface="Helvetica World Bold"/>
                <a:cs typeface="Helvetica World Bold"/>
                <a:sym typeface="Helvetica World Bold"/>
              </a:rPr>
              <a:t>Reflete na imagem do curso e da universidade:</a:t>
            </a:r>
            <a:r>
              <a:rPr lang="en-US" sz="2060">
                <a:solidFill>
                  <a:srgbClr val="B52E28"/>
                </a:solidFill>
                <a:latin typeface="Helvetica World"/>
                <a:ea typeface="Helvetica World"/>
                <a:cs typeface="Helvetica World"/>
                <a:sym typeface="Helvetica World"/>
              </a:rPr>
              <a:t> </a:t>
            </a:r>
            <a:r>
              <a:rPr lang="en-US" sz="2060">
                <a:solidFill>
                  <a:srgbClr val="000000"/>
                </a:solidFill>
                <a:latin typeface="Helvetica World"/>
                <a:ea typeface="Helvetica World"/>
                <a:cs typeface="Helvetica World"/>
                <a:sym typeface="Helvetica World"/>
              </a:rPr>
              <a:t>Um bom desempenho no ENADE e no CPC pode melhorar a reputação do curso, colocando-o como referência em sua área. Também contribui para o Índice Geral de Cursos, IGC, que avalia as instituições de ensino.</a:t>
            </a:r>
          </a:p>
          <a:p>
            <a:pPr algn="just" marL="444893" indent="-222446" lvl="1">
              <a:lnSpc>
                <a:spcPts val="3503"/>
              </a:lnSpc>
              <a:buFont typeface="Arial"/>
              <a:buChar char="•"/>
            </a:pPr>
            <a:r>
              <a:rPr lang="en-US" b="true" sz="2060">
                <a:solidFill>
                  <a:srgbClr val="B52E28"/>
                </a:solidFill>
                <a:latin typeface="Helvetica World Bold"/>
                <a:ea typeface="Helvetica World Bold"/>
                <a:cs typeface="Helvetica World Bold"/>
                <a:sym typeface="Helvetica World Bold"/>
              </a:rPr>
              <a:t>Impacta futuros alunos:</a:t>
            </a:r>
            <a:r>
              <a:rPr lang="en-US" sz="2060">
                <a:solidFill>
                  <a:srgbClr val="000000"/>
                </a:solidFill>
                <a:latin typeface="Helvetica World"/>
                <a:ea typeface="Helvetica World"/>
                <a:cs typeface="Helvetica World"/>
                <a:sym typeface="Helvetica World"/>
              </a:rPr>
              <a:t> Cursos bem avaliados atraem mais investimentos e melhorias.</a:t>
            </a:r>
          </a:p>
          <a:p>
            <a:pPr algn="just" marL="444893" indent="-222446" lvl="1">
              <a:lnSpc>
                <a:spcPts val="3503"/>
              </a:lnSpc>
              <a:buFont typeface="Arial"/>
              <a:buChar char="•"/>
            </a:pPr>
            <a:r>
              <a:rPr lang="en-US" b="true" sz="2060">
                <a:solidFill>
                  <a:srgbClr val="B52E28"/>
                </a:solidFill>
                <a:latin typeface="Helvetica World Bold"/>
                <a:ea typeface="Helvetica World Bold"/>
                <a:cs typeface="Helvetica World Bold"/>
                <a:sym typeface="Helvetica World Bold"/>
              </a:rPr>
              <a:t>Pode gerar melhorias reais:</a:t>
            </a:r>
            <a:r>
              <a:rPr lang="en-US" sz="2060">
                <a:solidFill>
                  <a:srgbClr val="000000"/>
                </a:solidFill>
                <a:latin typeface="Helvetica World"/>
                <a:ea typeface="Helvetica World"/>
                <a:cs typeface="Helvetica World"/>
                <a:sym typeface="Helvetica World"/>
              </a:rPr>
              <a:t> As informações do questionário são usadas para diagnósticos que influenciam políticas públicas e ações institucionais.</a:t>
            </a:r>
          </a:p>
          <a:p>
            <a:pPr algn="just" marL="444893" indent="-222446" lvl="1">
              <a:lnSpc>
                <a:spcPts val="3503"/>
              </a:lnSpc>
              <a:buFont typeface="Arial"/>
              <a:buChar char="•"/>
            </a:pPr>
            <a:r>
              <a:rPr lang="en-US" b="true" sz="2060">
                <a:solidFill>
                  <a:srgbClr val="B52E28"/>
                </a:solidFill>
                <a:latin typeface="Helvetica World Bold"/>
                <a:ea typeface="Helvetica World Bold"/>
                <a:cs typeface="Helvetica World Bold"/>
                <a:sym typeface="Helvetica World Bold"/>
              </a:rPr>
              <a:t>É obrigatório:</a:t>
            </a:r>
            <a:r>
              <a:rPr lang="en-US" sz="2060">
                <a:solidFill>
                  <a:srgbClr val="B52E28"/>
                </a:solidFill>
                <a:latin typeface="Helvetica World"/>
                <a:ea typeface="Helvetica World"/>
                <a:cs typeface="Helvetica World"/>
                <a:sym typeface="Helvetica World"/>
              </a:rPr>
              <a:t> </a:t>
            </a:r>
            <a:r>
              <a:rPr lang="en-US" sz="2060">
                <a:solidFill>
                  <a:srgbClr val="000000"/>
                </a:solidFill>
                <a:latin typeface="Helvetica World"/>
                <a:ea typeface="Helvetica World"/>
                <a:cs typeface="Helvetica World"/>
                <a:sym typeface="Helvetica World"/>
              </a:rPr>
              <a:t>Sem o preenchimento do questionário, o aluno </a:t>
            </a:r>
            <a:r>
              <a:rPr lang="en-US" b="true" sz="2060">
                <a:solidFill>
                  <a:srgbClr val="000000"/>
                </a:solidFill>
                <a:latin typeface="Helvetica World Bold"/>
                <a:ea typeface="Helvetica World Bold"/>
                <a:cs typeface="Helvetica World Bold"/>
                <a:sym typeface="Helvetica World Bold"/>
              </a:rPr>
              <a:t>não pode colar grau</a:t>
            </a:r>
            <a:r>
              <a:rPr lang="en-US" sz="2060">
                <a:solidFill>
                  <a:srgbClr val="000000"/>
                </a:solidFill>
                <a:latin typeface="Helvetica World"/>
                <a:ea typeface="Helvetica World"/>
                <a:cs typeface="Helvetica World"/>
                <a:sym typeface="Helvetica World"/>
              </a:rPr>
              <a:t> e </a:t>
            </a:r>
            <a:r>
              <a:rPr lang="en-US" b="true" sz="2060">
                <a:solidFill>
                  <a:srgbClr val="000000"/>
                </a:solidFill>
                <a:latin typeface="Helvetica World Bold"/>
                <a:ea typeface="Helvetica World Bold"/>
                <a:cs typeface="Helvetica World Bold"/>
                <a:sym typeface="Helvetica World Bold"/>
              </a:rPr>
              <a:t>não recebe o diploma</a:t>
            </a:r>
            <a:r>
              <a:rPr lang="en-US" sz="2060">
                <a:solidFill>
                  <a:srgbClr val="000000"/>
                </a:solidFill>
                <a:latin typeface="Helvetica World"/>
                <a:ea typeface="Helvetica World"/>
                <a:cs typeface="Helvetica World"/>
                <a:sym typeface="Helvetica World"/>
              </a:rPr>
              <a:t>.</a:t>
            </a:r>
          </a:p>
          <a:p>
            <a:pPr algn="just">
              <a:lnSpc>
                <a:spcPts val="3503"/>
              </a:lnSpc>
            </a:pPr>
          </a:p>
        </p:txBody>
      </p:sp>
      <p:sp>
        <p:nvSpPr>
          <p:cNvPr name="TextBox 12" id="12"/>
          <p:cNvSpPr txBox="true"/>
          <p:nvPr/>
        </p:nvSpPr>
        <p:spPr>
          <a:xfrm rot="0">
            <a:off x="12286052" y="4545331"/>
            <a:ext cx="4334127" cy="2892984"/>
          </a:xfrm>
          <a:prstGeom prst="rect">
            <a:avLst/>
          </a:prstGeom>
        </p:spPr>
        <p:txBody>
          <a:bodyPr anchor="t" rtlCol="false" tIns="0" lIns="0" bIns="0" rIns="0">
            <a:spAutoFit/>
          </a:bodyPr>
          <a:lstStyle/>
          <a:p>
            <a:pPr algn="ctr" marL="0" indent="0" lvl="0">
              <a:lnSpc>
                <a:spcPts val="4603"/>
              </a:lnSpc>
            </a:pPr>
            <a:r>
              <a:rPr lang="en-US" sz="3131" spc="-194">
                <a:solidFill>
                  <a:srgbClr val="000000"/>
                </a:solidFill>
                <a:latin typeface="Helvetica World"/>
                <a:ea typeface="Helvetica World"/>
                <a:cs typeface="Helvetica World"/>
                <a:sym typeface="Helvetica World"/>
              </a:rPr>
              <a:t> </a:t>
            </a:r>
            <a:r>
              <a:rPr lang="en-US" sz="3131" spc="-194">
                <a:solidFill>
                  <a:srgbClr val="000000"/>
                </a:solidFill>
                <a:latin typeface="Helvetica World"/>
                <a:ea typeface="Helvetica World"/>
                <a:cs typeface="Helvetica World"/>
                <a:sym typeface="Helvetica World"/>
              </a:rPr>
              <a:t>É importante saber que alguns serviços e recursos da UFPE podem não ser do seu conhecimento, mas não significa que não existam.</a:t>
            </a:r>
          </a:p>
        </p:txBody>
      </p:sp>
      <p:sp>
        <p:nvSpPr>
          <p:cNvPr name="TextBox 13" id="13"/>
          <p:cNvSpPr txBox="true"/>
          <p:nvPr/>
        </p:nvSpPr>
        <p:spPr>
          <a:xfrm rot="0">
            <a:off x="1135857" y="1113334"/>
            <a:ext cx="14531302" cy="1571612"/>
          </a:xfrm>
          <a:prstGeom prst="rect">
            <a:avLst/>
          </a:prstGeom>
        </p:spPr>
        <p:txBody>
          <a:bodyPr anchor="t" rtlCol="false" tIns="0" lIns="0" bIns="0" rIns="0">
            <a:spAutoFit/>
          </a:bodyPr>
          <a:lstStyle/>
          <a:p>
            <a:pPr algn="l">
              <a:lnSpc>
                <a:spcPts val="6300"/>
              </a:lnSpc>
            </a:pPr>
            <a:r>
              <a:rPr lang="en-US" sz="4500" b="true">
                <a:solidFill>
                  <a:srgbClr val="B52E28"/>
                </a:solidFill>
                <a:latin typeface="Open Sans Bold"/>
                <a:ea typeface="Open Sans Bold"/>
                <a:cs typeface="Open Sans Bold"/>
                <a:sym typeface="Open Sans Bold"/>
              </a:rPr>
              <a:t>Por que pree</a:t>
            </a:r>
            <a:r>
              <a:rPr lang="en-US" sz="4500" b="true">
                <a:solidFill>
                  <a:srgbClr val="B52E28"/>
                </a:solidFill>
                <a:latin typeface="Open Sans Bold"/>
                <a:ea typeface="Open Sans Bold"/>
                <a:cs typeface="Open Sans Bold"/>
                <a:sym typeface="Open Sans Bold"/>
              </a:rPr>
              <a:t>ncher o Questionário com atenção e comprometimento?</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4735961">
            <a:off x="-245500" y="-588812"/>
            <a:ext cx="2548400" cy="2548400"/>
          </a:xfrm>
          <a:custGeom>
            <a:avLst/>
            <a:gdLst/>
            <a:ahLst/>
            <a:cxnLst/>
            <a:rect r="r" b="b" t="t" l="l"/>
            <a:pathLst>
              <a:path h="2548400" w="2548400">
                <a:moveTo>
                  <a:pt x="2548400" y="0"/>
                </a:moveTo>
                <a:lnTo>
                  <a:pt x="0" y="0"/>
                </a:lnTo>
                <a:lnTo>
                  <a:pt x="0" y="2548399"/>
                </a:lnTo>
                <a:lnTo>
                  <a:pt x="2548400" y="2548399"/>
                </a:lnTo>
                <a:lnTo>
                  <a:pt x="2548400" y="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78203" y="8551220"/>
            <a:ext cx="17816590" cy="1735780"/>
          </a:xfrm>
          <a:custGeom>
            <a:avLst/>
            <a:gdLst/>
            <a:ahLst/>
            <a:cxnLst/>
            <a:rect r="r" b="b" t="t" l="l"/>
            <a:pathLst>
              <a:path h="1735780" w="17816590">
                <a:moveTo>
                  <a:pt x="0" y="0"/>
                </a:moveTo>
                <a:lnTo>
                  <a:pt x="17816590" y="0"/>
                </a:lnTo>
                <a:lnTo>
                  <a:pt x="17816590" y="1735780"/>
                </a:lnTo>
                <a:lnTo>
                  <a:pt x="0" y="1735780"/>
                </a:lnTo>
                <a:lnTo>
                  <a:pt x="0" y="0"/>
                </a:lnTo>
                <a:close/>
              </a:path>
            </a:pathLst>
          </a:custGeom>
          <a:blipFill>
            <a:blip r:embed="rId4"/>
            <a:stretch>
              <a:fillRect l="0" t="-167720" r="0" b="-10699"/>
            </a:stretch>
          </a:blipFill>
        </p:spPr>
      </p:sp>
      <p:sp>
        <p:nvSpPr>
          <p:cNvPr name="Freeform 4" id="4"/>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371600" y="1748847"/>
            <a:ext cx="15544800" cy="7744714"/>
          </a:xfrm>
          <a:prstGeom prst="rect">
            <a:avLst/>
          </a:prstGeom>
        </p:spPr>
        <p:txBody>
          <a:bodyPr anchor="t" rtlCol="false" tIns="0" lIns="0" bIns="0" rIns="0">
            <a:spAutoFit/>
          </a:bodyPr>
          <a:lstStyle/>
          <a:p>
            <a:pPr algn="just">
              <a:lnSpc>
                <a:spcPts val="4237"/>
              </a:lnSpc>
            </a:pPr>
            <a:r>
              <a:rPr lang="en-US" sz="2599">
                <a:solidFill>
                  <a:srgbClr val="000000"/>
                </a:solidFill>
                <a:latin typeface="Helvetica World"/>
                <a:ea typeface="Helvetica World"/>
                <a:cs typeface="Helvetica World"/>
                <a:sym typeface="Helvetica World"/>
              </a:rPr>
              <a:t>O questionário será disponibilizado </a:t>
            </a:r>
            <a:r>
              <a:rPr lang="en-US" sz="2599" b="true">
                <a:solidFill>
                  <a:srgbClr val="000000"/>
                </a:solidFill>
                <a:latin typeface="Helvetica World Bold"/>
                <a:ea typeface="Helvetica World Bold"/>
                <a:cs typeface="Helvetica World Bold"/>
                <a:sym typeface="Helvetica World Bold"/>
              </a:rPr>
              <a:t>via Sistema Enade ou Sistema Específico (PND</a:t>
            </a:r>
            <a:r>
              <a:rPr lang="en-US" sz="2599">
                <a:solidFill>
                  <a:srgbClr val="000000"/>
                </a:solidFill>
                <a:latin typeface="Helvetica World"/>
                <a:ea typeface="Helvetica World"/>
                <a:cs typeface="Helvetica World"/>
                <a:sym typeface="Helvetica World"/>
              </a:rPr>
              <a:t> </a:t>
            </a:r>
            <a:r>
              <a:rPr lang="en-US" sz="2599" b="true">
                <a:solidFill>
                  <a:srgbClr val="000000"/>
                </a:solidFill>
                <a:latin typeface="Helvetica World Bold"/>
                <a:ea typeface="Helvetica World Bold"/>
                <a:cs typeface="Helvetica World Bold"/>
                <a:sym typeface="Helvetica World Bold"/>
              </a:rPr>
              <a:t>ou Enamed</a:t>
            </a:r>
            <a:r>
              <a:rPr lang="en-US" sz="2599">
                <a:solidFill>
                  <a:srgbClr val="000000"/>
                </a:solidFill>
                <a:latin typeface="Helvetica World"/>
                <a:ea typeface="Helvetica World"/>
                <a:cs typeface="Helvetica World"/>
                <a:sym typeface="Helvetica World"/>
              </a:rPr>
              <a:t>), em períodos distintos, a depender do curso:</a:t>
            </a:r>
          </a:p>
          <a:p>
            <a:pPr algn="just" marL="561339" indent="-280669" lvl="1">
              <a:lnSpc>
                <a:spcPts val="4237"/>
              </a:lnSpc>
              <a:buFont typeface="Arial"/>
              <a:buChar char="•"/>
            </a:pPr>
            <a:r>
              <a:rPr lang="en-US" b="true" sz="2599">
                <a:solidFill>
                  <a:srgbClr val="000000"/>
                </a:solidFill>
                <a:latin typeface="Helvetica World Bold"/>
                <a:ea typeface="Helvetica World Bold"/>
                <a:cs typeface="Helvetica World Bold"/>
                <a:sym typeface="Helvetica World Bold"/>
              </a:rPr>
              <a:t>Medicina: </a:t>
            </a:r>
            <a:r>
              <a:rPr lang="en-US" sz="2599">
                <a:solidFill>
                  <a:srgbClr val="000000"/>
                </a:solidFill>
                <a:latin typeface="Helvetica World"/>
                <a:ea typeface="Helvetica World"/>
                <a:cs typeface="Helvetica World"/>
                <a:sym typeface="Helvetica World"/>
              </a:rPr>
              <a:t>Sistema Enamed</a:t>
            </a:r>
            <a:r>
              <a:rPr lang="en-US" b="true" sz="2599">
                <a:solidFill>
                  <a:srgbClr val="000000"/>
                </a:solidFill>
                <a:latin typeface="Helvetica World Bold"/>
                <a:ea typeface="Helvetica World Bold"/>
                <a:cs typeface="Helvetica World Bold"/>
                <a:sym typeface="Helvetica World Bold"/>
              </a:rPr>
              <a:t> </a:t>
            </a:r>
            <a:r>
              <a:rPr lang="en-US" sz="2599">
                <a:solidFill>
                  <a:srgbClr val="000000"/>
                </a:solidFill>
                <a:latin typeface="Helvetica World"/>
                <a:ea typeface="Helvetica World"/>
                <a:cs typeface="Helvetica World"/>
                <a:sym typeface="Helvetica World"/>
              </a:rPr>
              <a:t>de</a:t>
            </a:r>
            <a:r>
              <a:rPr lang="en-US" b="true" sz="2599">
                <a:solidFill>
                  <a:srgbClr val="000000"/>
                </a:solidFill>
                <a:latin typeface="Helvetica World Bold"/>
                <a:ea typeface="Helvetica World Bold"/>
                <a:cs typeface="Helvetica World Bold"/>
                <a:sym typeface="Helvetica World Bold"/>
              </a:rPr>
              <a:t> </a:t>
            </a:r>
            <a:r>
              <a:rPr lang="en-US" b="true" sz="2599" u="sng">
                <a:solidFill>
                  <a:srgbClr val="EA0000"/>
                </a:solidFill>
                <a:latin typeface="Helvetica World Bold"/>
                <a:ea typeface="Helvetica World Bold"/>
                <a:cs typeface="Helvetica World Bold"/>
                <a:sym typeface="Helvetica World Bold"/>
              </a:rPr>
              <a:t>07 a 18 de julho.</a:t>
            </a:r>
          </a:p>
          <a:p>
            <a:pPr algn="just" marL="561339" indent="-280669" lvl="1">
              <a:lnSpc>
                <a:spcPts val="4237"/>
              </a:lnSpc>
              <a:buFont typeface="Arial"/>
              <a:buChar char="•"/>
            </a:pPr>
            <a:r>
              <a:rPr lang="en-US" b="true" sz="2599">
                <a:solidFill>
                  <a:srgbClr val="000000"/>
                </a:solidFill>
                <a:latin typeface="Helvetica World Bold"/>
                <a:ea typeface="Helvetica World Bold"/>
                <a:cs typeface="Helvetica World Bold"/>
                <a:sym typeface="Helvetica World Bold"/>
              </a:rPr>
              <a:t>Licenciaturas</a:t>
            </a:r>
            <a:r>
              <a:rPr lang="en-US" sz="2599">
                <a:solidFill>
                  <a:srgbClr val="000000"/>
                </a:solidFill>
                <a:latin typeface="Helvetica World"/>
                <a:ea typeface="Helvetica World"/>
                <a:cs typeface="Helvetica World"/>
                <a:sym typeface="Helvetica World"/>
              </a:rPr>
              <a:t>: Sistema PND de </a:t>
            </a:r>
            <a:r>
              <a:rPr lang="en-US" b="true" sz="2599" u="sng">
                <a:solidFill>
                  <a:srgbClr val="EA0000"/>
                </a:solidFill>
                <a:latin typeface="Helvetica World Bold"/>
                <a:ea typeface="Helvetica World Bold"/>
                <a:cs typeface="Helvetica World Bold"/>
                <a:sym typeface="Helvetica World Bold"/>
              </a:rPr>
              <a:t>14 a 25 de julho</a:t>
            </a:r>
            <a:r>
              <a:rPr lang="en-US" sz="2599" u="sng">
                <a:solidFill>
                  <a:srgbClr val="000000"/>
                </a:solidFill>
                <a:latin typeface="Helvetica World"/>
                <a:ea typeface="Helvetica World"/>
                <a:cs typeface="Helvetica World"/>
                <a:sym typeface="Helvetica World"/>
              </a:rPr>
              <a:t>;</a:t>
            </a:r>
          </a:p>
          <a:p>
            <a:pPr algn="just" marL="561339" indent="-280669" lvl="1">
              <a:lnSpc>
                <a:spcPts val="4237"/>
              </a:lnSpc>
              <a:buFont typeface="Arial"/>
              <a:buChar char="•"/>
            </a:pPr>
            <a:r>
              <a:rPr lang="en-US" b="true" sz="2599">
                <a:solidFill>
                  <a:srgbClr val="000000"/>
                </a:solidFill>
                <a:latin typeface="Helvetica World Bold"/>
                <a:ea typeface="Helvetica World Bold"/>
                <a:cs typeface="Helvetica World Bold"/>
                <a:sym typeface="Helvetica World Bold"/>
              </a:rPr>
              <a:t>Bacharelados:</a:t>
            </a:r>
            <a:r>
              <a:rPr lang="en-US" sz="2599">
                <a:solidFill>
                  <a:srgbClr val="000000"/>
                </a:solidFill>
                <a:latin typeface="Helvetica World"/>
                <a:ea typeface="Helvetica World"/>
                <a:cs typeface="Helvetica World"/>
                <a:sym typeface="Helvetica World"/>
              </a:rPr>
              <a:t> Sistema Enade (</a:t>
            </a:r>
            <a:r>
              <a:rPr lang="en-US" sz="2599" u="sng">
                <a:solidFill>
                  <a:srgbClr val="000000"/>
                </a:solidFill>
                <a:latin typeface="Helvetica World"/>
                <a:ea typeface="Helvetica World"/>
                <a:cs typeface="Helvetica World"/>
                <a:sym typeface="Helvetica World"/>
                <a:hlinkClick r:id="rId7" tooltip="https://enade.inep.gov.br/enade/#!/index"/>
              </a:rPr>
              <a:t>https://enade.inep.gov.br/enade/#!/index</a:t>
            </a:r>
            <a:r>
              <a:rPr lang="en-US" sz="2599">
                <a:solidFill>
                  <a:srgbClr val="000000"/>
                </a:solidFill>
                <a:latin typeface="Helvetica World"/>
                <a:ea typeface="Helvetica World"/>
                <a:cs typeface="Helvetica World"/>
                <a:sym typeface="Helvetica World"/>
              </a:rPr>
              <a:t>) de </a:t>
            </a:r>
            <a:r>
              <a:rPr lang="en-US" b="true" sz="2599" u="sng">
                <a:solidFill>
                  <a:srgbClr val="EA0000"/>
                </a:solidFill>
                <a:latin typeface="Helvetica World Bold"/>
                <a:ea typeface="Helvetica World Bold"/>
                <a:cs typeface="Helvetica World Bold"/>
                <a:sym typeface="Helvetica World Bold"/>
              </a:rPr>
              <a:t>14 de julho a 22 de novembro</a:t>
            </a:r>
            <a:r>
              <a:rPr lang="en-US" sz="2599" u="sng">
                <a:solidFill>
                  <a:srgbClr val="EA0000"/>
                </a:solidFill>
                <a:latin typeface="Helvetica World"/>
                <a:ea typeface="Helvetica World"/>
                <a:cs typeface="Helvetica World"/>
                <a:sym typeface="Helvetica World"/>
              </a:rPr>
              <a:t>;</a:t>
            </a:r>
          </a:p>
          <a:p>
            <a:pPr algn="just">
              <a:lnSpc>
                <a:spcPts val="4237"/>
              </a:lnSpc>
            </a:pPr>
          </a:p>
          <a:p>
            <a:pPr algn="just">
              <a:lnSpc>
                <a:spcPts val="4237"/>
              </a:lnSpc>
            </a:pPr>
            <a:r>
              <a:rPr lang="en-US" sz="2599">
                <a:solidFill>
                  <a:srgbClr val="000000"/>
                </a:solidFill>
                <a:latin typeface="Helvetica World"/>
                <a:ea typeface="Helvetica World"/>
                <a:cs typeface="Helvetica World"/>
                <a:sym typeface="Helvetica World"/>
              </a:rPr>
              <a:t>Há um conjunto de perguntas sobre dados socioeconômicos do estudante e outro com </a:t>
            </a:r>
            <a:r>
              <a:rPr lang="en-US" sz="2599">
                <a:solidFill>
                  <a:srgbClr val="000000"/>
                </a:solidFill>
                <a:latin typeface="Helvetica World"/>
                <a:ea typeface="Helvetica World"/>
                <a:cs typeface="Helvetica World"/>
                <a:sym typeface="Helvetica World"/>
              </a:rPr>
              <a:t>perguntas que abordam as dimensões </a:t>
            </a:r>
            <a:r>
              <a:rPr lang="en-US" sz="2599" b="true">
                <a:solidFill>
                  <a:srgbClr val="8E251B"/>
                </a:solidFill>
                <a:latin typeface="Helvetica World Bold"/>
                <a:ea typeface="Helvetica World Bold"/>
                <a:cs typeface="Helvetica World Bold"/>
                <a:sym typeface="Helvetica World Bold"/>
              </a:rPr>
              <a:t>Organização Pedagógica, Infraestrutura e Oportunidades de Formação</a:t>
            </a:r>
            <a:r>
              <a:rPr lang="en-US" sz="2599">
                <a:solidFill>
                  <a:srgbClr val="000000"/>
                </a:solidFill>
                <a:latin typeface="Helvetica World"/>
                <a:ea typeface="Helvetica World"/>
                <a:cs typeface="Helvetica World"/>
                <a:sym typeface="Helvetica World"/>
              </a:rPr>
              <a:t>. As respostas são objetivas e em formato de escala que varia de </a:t>
            </a:r>
            <a:r>
              <a:rPr lang="en-US" sz="2599" b="true">
                <a:solidFill>
                  <a:srgbClr val="000000"/>
                </a:solidFill>
                <a:latin typeface="Helvetica World Bold"/>
                <a:ea typeface="Helvetica World Bold"/>
                <a:cs typeface="Helvetica World Bold"/>
                <a:sym typeface="Helvetica World Bold"/>
              </a:rPr>
              <a:t>‘</a:t>
            </a:r>
            <a:r>
              <a:rPr lang="en-US" b="true" sz="2599" i="true">
                <a:solidFill>
                  <a:srgbClr val="000000"/>
                </a:solidFill>
                <a:latin typeface="Helvetica World Bold Italics"/>
                <a:ea typeface="Helvetica World Bold Italics"/>
                <a:cs typeface="Helvetica World Bold Italics"/>
                <a:sym typeface="Helvetica World Bold Italics"/>
              </a:rPr>
              <a:t>discordo totalmente</a:t>
            </a:r>
            <a:r>
              <a:rPr lang="en-US" sz="2599" b="true">
                <a:solidFill>
                  <a:srgbClr val="000000"/>
                </a:solidFill>
                <a:latin typeface="Helvetica World Bold"/>
                <a:ea typeface="Helvetica World Bold"/>
                <a:cs typeface="Helvetica World Bold"/>
                <a:sym typeface="Helvetica World Bold"/>
              </a:rPr>
              <a:t>’</a:t>
            </a:r>
            <a:r>
              <a:rPr lang="en-US" sz="2599">
                <a:solidFill>
                  <a:srgbClr val="000000"/>
                </a:solidFill>
                <a:latin typeface="Helvetica World"/>
                <a:ea typeface="Helvetica World"/>
                <a:cs typeface="Helvetica World"/>
                <a:sym typeface="Helvetica World"/>
              </a:rPr>
              <a:t> a ‘</a:t>
            </a:r>
            <a:r>
              <a:rPr lang="en-US" b="true" sz="2599" i="true">
                <a:solidFill>
                  <a:srgbClr val="000000"/>
                </a:solidFill>
                <a:latin typeface="Helvetica World Bold Italics"/>
                <a:ea typeface="Helvetica World Bold Italics"/>
                <a:cs typeface="Helvetica World Bold Italics"/>
                <a:sym typeface="Helvetica World Bold Italics"/>
              </a:rPr>
              <a:t>concordo totalmente</a:t>
            </a:r>
            <a:r>
              <a:rPr lang="en-US" sz="2599">
                <a:solidFill>
                  <a:srgbClr val="000000"/>
                </a:solidFill>
                <a:latin typeface="Helvetica World"/>
                <a:ea typeface="Helvetica World"/>
                <a:cs typeface="Helvetica World"/>
                <a:sym typeface="Helvetica World"/>
              </a:rPr>
              <a:t>’. Observação: cursos de licenciatura também respondem um conjunto de questões específicas.</a:t>
            </a:r>
          </a:p>
          <a:p>
            <a:pPr algn="just">
              <a:lnSpc>
                <a:spcPts val="4237"/>
              </a:lnSpc>
            </a:pPr>
            <a:r>
              <a:rPr lang="en-US" sz="2599">
                <a:solidFill>
                  <a:srgbClr val="000000"/>
                </a:solidFill>
                <a:latin typeface="Helvetica World"/>
                <a:ea typeface="Helvetica World"/>
                <a:cs typeface="Helvetica World"/>
                <a:sym typeface="Helvetica World"/>
              </a:rPr>
              <a:t>Para qualquer suporte necessário durante o preenchimento, é importante consultar a coordenação do seu curso que estará a disposição no esclarecimento de dúvidas sobre os enunciados das perguntas.</a:t>
            </a:r>
          </a:p>
        </p:txBody>
      </p:sp>
      <p:sp>
        <p:nvSpPr>
          <p:cNvPr name="TextBox 6" id="6"/>
          <p:cNvSpPr txBox="true"/>
          <p:nvPr/>
        </p:nvSpPr>
        <p:spPr>
          <a:xfrm rot="0">
            <a:off x="1946743" y="728662"/>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O Questionário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5400000">
            <a:off x="0" y="-245500"/>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5400000">
            <a:off x="15739600" y="7740880"/>
            <a:ext cx="2548400" cy="2548400"/>
          </a:xfrm>
          <a:custGeom>
            <a:avLst/>
            <a:gdLst/>
            <a:ahLst/>
            <a:cxnLst/>
            <a:rect r="r" b="b" t="t" l="l"/>
            <a:pathLst>
              <a:path h="2548400" w="2548400">
                <a:moveTo>
                  <a:pt x="0" y="2548399"/>
                </a:moveTo>
                <a:lnTo>
                  <a:pt x="2548400" y="2548399"/>
                </a:lnTo>
                <a:lnTo>
                  <a:pt x="2548400" y="0"/>
                </a:lnTo>
                <a:lnTo>
                  <a:pt x="0" y="0"/>
                </a:lnTo>
                <a:lnTo>
                  <a:pt x="0" y="2548399"/>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801393" y="6466794"/>
            <a:ext cx="1312261" cy="1274086"/>
          </a:xfrm>
          <a:custGeom>
            <a:avLst/>
            <a:gdLst/>
            <a:ahLst/>
            <a:cxnLst/>
            <a:rect r="r" b="b" t="t" l="l"/>
            <a:pathLst>
              <a:path h="1274086" w="1312261">
                <a:moveTo>
                  <a:pt x="0" y="0"/>
                </a:moveTo>
                <a:lnTo>
                  <a:pt x="1312261" y="0"/>
                </a:lnTo>
                <a:lnTo>
                  <a:pt x="1312261" y="1274086"/>
                </a:lnTo>
                <a:lnTo>
                  <a:pt x="0" y="127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710594" y="584750"/>
            <a:ext cx="14588478" cy="9318390"/>
          </a:xfrm>
          <a:custGeom>
            <a:avLst/>
            <a:gdLst/>
            <a:ahLst/>
            <a:cxnLst/>
            <a:rect r="r" b="b" t="t" l="l"/>
            <a:pathLst>
              <a:path h="9318390" w="14588478">
                <a:moveTo>
                  <a:pt x="0" y="0"/>
                </a:moveTo>
                <a:lnTo>
                  <a:pt x="14588478" y="0"/>
                </a:lnTo>
                <a:lnTo>
                  <a:pt x="14588478" y="9318390"/>
                </a:lnTo>
                <a:lnTo>
                  <a:pt x="0" y="9318390"/>
                </a:lnTo>
                <a:lnTo>
                  <a:pt x="0" y="0"/>
                </a:lnTo>
                <a:close/>
              </a:path>
            </a:pathLst>
          </a:custGeom>
          <a:blipFill>
            <a:blip r:embed="rId10"/>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5400000">
            <a:off x="-245500" y="-363630"/>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87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5400000">
            <a:off x="15985100" y="7713128"/>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801393" y="6466794"/>
            <a:ext cx="1312261" cy="1274086"/>
          </a:xfrm>
          <a:custGeom>
            <a:avLst/>
            <a:gdLst/>
            <a:ahLst/>
            <a:cxnLst/>
            <a:rect r="r" b="b" t="t" l="l"/>
            <a:pathLst>
              <a:path h="1274086" w="1312261">
                <a:moveTo>
                  <a:pt x="0" y="0"/>
                </a:moveTo>
                <a:lnTo>
                  <a:pt x="1312261" y="0"/>
                </a:lnTo>
                <a:lnTo>
                  <a:pt x="1312261" y="1274086"/>
                </a:lnTo>
                <a:lnTo>
                  <a:pt x="0" y="127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2302900" y="728662"/>
            <a:ext cx="15269507"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Um olhar mais atento às perguntas do Questionário</a:t>
            </a:r>
          </a:p>
        </p:txBody>
      </p:sp>
      <p:grpSp>
        <p:nvGrpSpPr>
          <p:cNvPr name="Group 7" id="7"/>
          <p:cNvGrpSpPr/>
          <p:nvPr/>
        </p:nvGrpSpPr>
        <p:grpSpPr>
          <a:xfrm rot="0">
            <a:off x="5062670" y="3687845"/>
            <a:ext cx="8162661" cy="5557897"/>
            <a:chOff x="0" y="0"/>
            <a:chExt cx="2149837" cy="1463808"/>
          </a:xfrm>
        </p:grpSpPr>
        <p:sp>
          <p:nvSpPr>
            <p:cNvPr name="Freeform 8" id="8"/>
            <p:cNvSpPr/>
            <p:nvPr/>
          </p:nvSpPr>
          <p:spPr>
            <a:xfrm flipH="false" flipV="false" rot="0">
              <a:off x="0" y="0"/>
              <a:ext cx="2149837" cy="1463808"/>
            </a:xfrm>
            <a:custGeom>
              <a:avLst/>
              <a:gdLst/>
              <a:ahLst/>
              <a:cxnLst/>
              <a:rect r="r" b="b" t="t" l="l"/>
              <a:pathLst>
                <a:path h="1463808" w="2149837">
                  <a:moveTo>
                    <a:pt x="0" y="0"/>
                  </a:moveTo>
                  <a:lnTo>
                    <a:pt x="2149837" y="0"/>
                  </a:lnTo>
                  <a:lnTo>
                    <a:pt x="2149837" y="1463808"/>
                  </a:lnTo>
                  <a:lnTo>
                    <a:pt x="0" y="1463808"/>
                  </a:lnTo>
                  <a:close/>
                </a:path>
              </a:pathLst>
            </a:custGeom>
            <a:solidFill>
              <a:srgbClr val="F1B68E"/>
            </a:solidFill>
          </p:spPr>
        </p:sp>
        <p:sp>
          <p:nvSpPr>
            <p:cNvPr name="TextBox 9" id="9"/>
            <p:cNvSpPr txBox="true"/>
            <p:nvPr/>
          </p:nvSpPr>
          <p:spPr>
            <a:xfrm>
              <a:off x="0" y="19050"/>
              <a:ext cx="2149837" cy="1444758"/>
            </a:xfrm>
            <a:prstGeom prst="rect">
              <a:avLst/>
            </a:prstGeom>
          </p:spPr>
          <p:txBody>
            <a:bodyPr anchor="ctr" rtlCol="false" tIns="50800" lIns="50800" bIns="50800" rIns="50800"/>
            <a:lstStyle/>
            <a:p>
              <a:pPr algn="ctr">
                <a:lnSpc>
                  <a:spcPts val="2526"/>
                </a:lnSpc>
              </a:pPr>
            </a:p>
          </p:txBody>
        </p:sp>
      </p:grpSp>
      <p:sp>
        <p:nvSpPr>
          <p:cNvPr name="TextBox 10" id="10"/>
          <p:cNvSpPr txBox="true"/>
          <p:nvPr/>
        </p:nvSpPr>
        <p:spPr>
          <a:xfrm rot="0">
            <a:off x="5918375" y="4585994"/>
            <a:ext cx="6451251" cy="4028851"/>
          </a:xfrm>
          <a:prstGeom prst="rect">
            <a:avLst/>
          </a:prstGeom>
        </p:spPr>
        <p:txBody>
          <a:bodyPr anchor="t" rtlCol="false" tIns="0" lIns="0" bIns="0" rIns="0">
            <a:spAutoFit/>
          </a:bodyPr>
          <a:lstStyle/>
          <a:p>
            <a:pPr algn="ctr" marL="0" indent="0" lvl="0">
              <a:lnSpc>
                <a:spcPts val="5097"/>
              </a:lnSpc>
            </a:pPr>
            <a:r>
              <a:rPr lang="en-US" sz="3467" spc="-214">
                <a:solidFill>
                  <a:srgbClr val="8E251B"/>
                </a:solidFill>
                <a:latin typeface="Helvetica World"/>
                <a:ea typeface="Helvetica World"/>
                <a:cs typeface="Helvetica World"/>
                <a:sym typeface="Helvetica World"/>
              </a:rPr>
              <a:t> A</a:t>
            </a:r>
            <a:r>
              <a:rPr lang="en-US" sz="3467" spc="-214">
                <a:solidFill>
                  <a:srgbClr val="8E251B"/>
                </a:solidFill>
                <a:latin typeface="Helvetica World"/>
                <a:ea typeface="Helvetica World"/>
                <a:cs typeface="Helvetica World"/>
                <a:sym typeface="Helvetica World"/>
              </a:rPr>
              <a:t>lguns serviços, ações e recursos da UFPE podem não ser do seu conhecimento, mas não significa que não existam.</a:t>
            </a:r>
          </a:p>
          <a:p>
            <a:pPr algn="ctr" marL="0" indent="0" lvl="0">
              <a:lnSpc>
                <a:spcPts val="5538"/>
              </a:lnSpc>
            </a:pPr>
            <a:r>
              <a:rPr lang="en-US" b="true" sz="3767" spc="-233">
                <a:solidFill>
                  <a:srgbClr val="8E251B"/>
                </a:solidFill>
                <a:latin typeface="Helvetica World Bold"/>
                <a:ea typeface="Helvetica World Bold"/>
                <a:cs typeface="Helvetica World Bold"/>
                <a:sym typeface="Helvetica World Bold"/>
              </a:rPr>
              <a:t>Vamos conhecer alguns exemplos!</a:t>
            </a:r>
          </a:p>
        </p:txBody>
      </p:sp>
      <p:sp>
        <p:nvSpPr>
          <p:cNvPr name="Freeform 11" id="11"/>
          <p:cNvSpPr/>
          <p:nvPr/>
        </p:nvSpPr>
        <p:spPr>
          <a:xfrm flipH="false" flipV="false" rot="0">
            <a:off x="8058577" y="2937980"/>
            <a:ext cx="1656491" cy="1447393"/>
          </a:xfrm>
          <a:custGeom>
            <a:avLst/>
            <a:gdLst/>
            <a:ahLst/>
            <a:cxnLst/>
            <a:rect r="r" b="b" t="t" l="l"/>
            <a:pathLst>
              <a:path h="1447393" w="1656491">
                <a:moveTo>
                  <a:pt x="0" y="0"/>
                </a:moveTo>
                <a:lnTo>
                  <a:pt x="1656490" y="0"/>
                </a:lnTo>
                <a:lnTo>
                  <a:pt x="1656490" y="1447393"/>
                </a:lnTo>
                <a:lnTo>
                  <a:pt x="0" y="14473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4256683">
            <a:off x="17256667" y="677132"/>
            <a:ext cx="631480" cy="812952"/>
          </a:xfrm>
          <a:custGeom>
            <a:avLst/>
            <a:gdLst/>
            <a:ahLst/>
            <a:cxnLst/>
            <a:rect r="r" b="b" t="t" l="l"/>
            <a:pathLst>
              <a:path h="812952" w="631480">
                <a:moveTo>
                  <a:pt x="0" y="0"/>
                </a:moveTo>
                <a:lnTo>
                  <a:pt x="631480" y="0"/>
                </a:lnTo>
                <a:lnTo>
                  <a:pt x="631480" y="812952"/>
                </a:lnTo>
                <a:lnTo>
                  <a:pt x="0" y="81295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5400000">
            <a:off x="-813046" y="-538887"/>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Freeform 3" id="3">
            <a:hlinkClick r:id="rId5" tooltip="https://www.ufpe.br/documents/38970/5825275/Programa%C3%A7%C3%A3o+XSFP.pdf/e3b5bf34-e87e-4e89-8587-6dc8af7f8c48"/>
          </p:cNvPr>
          <p:cNvSpPr/>
          <p:nvPr/>
        </p:nvSpPr>
        <p:spPr>
          <a:xfrm flipH="false" flipV="false" rot="0">
            <a:off x="8570254" y="1285831"/>
            <a:ext cx="7800639" cy="4030090"/>
          </a:xfrm>
          <a:custGeom>
            <a:avLst/>
            <a:gdLst/>
            <a:ahLst/>
            <a:cxnLst/>
            <a:rect r="r" b="b" t="t" l="l"/>
            <a:pathLst>
              <a:path h="4030090" w="7800639">
                <a:moveTo>
                  <a:pt x="0" y="0"/>
                </a:moveTo>
                <a:lnTo>
                  <a:pt x="7800639" y="0"/>
                </a:lnTo>
                <a:lnTo>
                  <a:pt x="7800639" y="4030090"/>
                </a:lnTo>
                <a:lnTo>
                  <a:pt x="0" y="4030090"/>
                </a:lnTo>
                <a:lnTo>
                  <a:pt x="0" y="0"/>
                </a:lnTo>
                <a:close/>
              </a:path>
            </a:pathLst>
          </a:custGeom>
          <a:blipFill>
            <a:blip r:embed="rId4"/>
            <a:stretch>
              <a:fillRect l="-1490" t="0" r="-1163" b="0"/>
            </a:stretch>
          </a:blipFill>
        </p:spPr>
      </p:sp>
      <p:sp>
        <p:nvSpPr>
          <p:cNvPr name="Freeform 4" id="4">
            <a:hlinkClick r:id="rId7" tooltip="https://www.ufpe.br/ascom/servidor-em-foco/-/asset_publisher/YyXuiSsRruYr/content/formare-abre-inscricoes-para-curso-de-coreografias-didaticas-e-engajamento-estudantil/40615"/>
          </p:cNvPr>
          <p:cNvSpPr/>
          <p:nvPr/>
        </p:nvSpPr>
        <p:spPr>
          <a:xfrm flipH="false" flipV="false" rot="0">
            <a:off x="7349040" y="4922283"/>
            <a:ext cx="10333835" cy="5212706"/>
          </a:xfrm>
          <a:custGeom>
            <a:avLst/>
            <a:gdLst/>
            <a:ahLst/>
            <a:cxnLst/>
            <a:rect r="r" b="b" t="t" l="l"/>
            <a:pathLst>
              <a:path h="5212706" w="10333835">
                <a:moveTo>
                  <a:pt x="0" y="0"/>
                </a:moveTo>
                <a:lnTo>
                  <a:pt x="10333835" y="0"/>
                </a:lnTo>
                <a:lnTo>
                  <a:pt x="10333835" y="5212706"/>
                </a:lnTo>
                <a:lnTo>
                  <a:pt x="0" y="5212706"/>
                </a:lnTo>
                <a:lnTo>
                  <a:pt x="0" y="0"/>
                </a:lnTo>
                <a:close/>
              </a:path>
            </a:pathLst>
          </a:custGeom>
          <a:blipFill>
            <a:blip r:embed="rId6"/>
            <a:stretch>
              <a:fillRect l="-2049" t="0" r="-7312" b="0"/>
            </a:stretch>
          </a:blipFill>
        </p:spPr>
      </p:sp>
      <p:sp>
        <p:nvSpPr>
          <p:cNvPr name="TextBox 5" id="5"/>
          <p:cNvSpPr txBox="true"/>
          <p:nvPr/>
        </p:nvSpPr>
        <p:spPr>
          <a:xfrm rot="0">
            <a:off x="1830490" y="304538"/>
            <a:ext cx="16840535" cy="838200"/>
          </a:xfrm>
          <a:prstGeom prst="rect">
            <a:avLst/>
          </a:prstGeom>
        </p:spPr>
        <p:txBody>
          <a:bodyPr anchor="t" rtlCol="false" tIns="0" lIns="0" bIns="0" rIns="0">
            <a:spAutoFit/>
          </a:bodyPr>
          <a:lstStyle/>
          <a:p>
            <a:pPr algn="l">
              <a:lnSpc>
                <a:spcPts val="6299"/>
              </a:lnSpc>
            </a:pPr>
            <a:r>
              <a:rPr lang="en-US" sz="4500" b="true">
                <a:solidFill>
                  <a:srgbClr val="B52E28"/>
                </a:solidFill>
                <a:latin typeface="Helvetica World Bold"/>
                <a:ea typeface="Helvetica World Bold"/>
                <a:cs typeface="Helvetica World Bold"/>
                <a:sym typeface="Helvetica World Bold"/>
              </a:rPr>
              <a:t>Conhecendo a UFPE através do Questionário</a:t>
            </a:r>
          </a:p>
        </p:txBody>
      </p:sp>
      <p:sp>
        <p:nvSpPr>
          <p:cNvPr name="TextBox 6" id="6"/>
          <p:cNvSpPr txBox="true"/>
          <p:nvPr/>
        </p:nvSpPr>
        <p:spPr>
          <a:xfrm rot="0">
            <a:off x="1028700" y="2651246"/>
            <a:ext cx="5766107" cy="5986780"/>
          </a:xfrm>
          <a:prstGeom prst="rect">
            <a:avLst/>
          </a:prstGeom>
        </p:spPr>
        <p:txBody>
          <a:bodyPr anchor="t" rtlCol="false" tIns="0" lIns="0" bIns="0" rIns="0">
            <a:spAutoFit/>
          </a:bodyPr>
          <a:lstStyle/>
          <a:p>
            <a:pPr algn="just">
              <a:lnSpc>
                <a:spcPts val="3379"/>
              </a:lnSpc>
            </a:pPr>
            <a:r>
              <a:rPr lang="en-US" sz="2599" i="true" spc="44">
                <a:solidFill>
                  <a:srgbClr val="000000"/>
                </a:solidFill>
                <a:latin typeface="Helvetica World Italics"/>
                <a:ea typeface="Helvetica World Italics"/>
                <a:cs typeface="Helvetica World Italics"/>
                <a:sym typeface="Helvetica World Italics"/>
              </a:rPr>
              <a:t>30. O</a:t>
            </a:r>
            <a:r>
              <a:rPr lang="en-US" sz="2599" i="true" spc="44">
                <a:solidFill>
                  <a:srgbClr val="000000"/>
                </a:solidFill>
                <a:latin typeface="Helvetica World Italics"/>
                <a:ea typeface="Helvetica World Italics"/>
                <a:cs typeface="Helvetica World Italics"/>
                <a:sym typeface="Helvetica World Italics"/>
              </a:rPr>
              <a:t> curso propiciou experiências de aprendizagem inovadoras.</a:t>
            </a:r>
          </a:p>
          <a:p>
            <a:pPr algn="just">
              <a:lnSpc>
                <a:spcPts val="3379"/>
              </a:lnSpc>
            </a:pPr>
          </a:p>
          <a:p>
            <a:pPr algn="just">
              <a:lnSpc>
                <a:spcPts val="3379"/>
              </a:lnSpc>
            </a:pPr>
            <a:r>
              <a:rPr lang="en-US" sz="2599" i="true" spc="44">
                <a:solidFill>
                  <a:srgbClr val="B52E28"/>
                </a:solidFill>
                <a:latin typeface="Helvetica World Italics"/>
                <a:ea typeface="Helvetica World Italics"/>
                <a:cs typeface="Helvetica World Italics"/>
                <a:sym typeface="Helvetica World Italics"/>
              </a:rPr>
              <a:t>Através de formações pedagógicas oferecidas aos docentes, a UFPE promove a atualização dos mesmos, capacitando-os para a inclusão de novas metodologias de ensino, por exemplo. </a:t>
            </a:r>
          </a:p>
          <a:p>
            <a:pPr algn="just">
              <a:lnSpc>
                <a:spcPts val="3379"/>
              </a:lnSpc>
            </a:pPr>
          </a:p>
          <a:p>
            <a:pPr algn="just">
              <a:lnSpc>
                <a:spcPts val="3379"/>
              </a:lnSpc>
            </a:pPr>
            <a:r>
              <a:rPr lang="en-US" sz="2599" i="true" spc="44">
                <a:solidFill>
                  <a:srgbClr val="B52E28"/>
                </a:solidFill>
                <a:latin typeface="Helvetica World Italics"/>
                <a:ea typeface="Helvetica World Italics"/>
                <a:cs typeface="Helvetica World Italics"/>
                <a:sym typeface="Helvetica World Italics"/>
              </a:rPr>
              <a:t>Também são estimuladas as atualizações dos PPCs para se adequar às novas exigências.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71622">
            <a:off x="16157362" y="-337362"/>
            <a:ext cx="2548400" cy="2548400"/>
          </a:xfrm>
          <a:custGeom>
            <a:avLst/>
            <a:gdLst/>
            <a:ahLst/>
            <a:cxnLst/>
            <a:rect r="r" b="b" t="t" l="l"/>
            <a:pathLst>
              <a:path h="2548400" w="2548400">
                <a:moveTo>
                  <a:pt x="0" y="2548400"/>
                </a:moveTo>
                <a:lnTo>
                  <a:pt x="2548399" y="2548400"/>
                </a:lnTo>
                <a:lnTo>
                  <a:pt x="2548399" y="0"/>
                </a:lnTo>
                <a:lnTo>
                  <a:pt x="0" y="0"/>
                </a:lnTo>
                <a:lnTo>
                  <a:pt x="0" y="2548400"/>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4256683">
            <a:off x="14292744" y="567316"/>
            <a:ext cx="631480" cy="812952"/>
          </a:xfrm>
          <a:custGeom>
            <a:avLst/>
            <a:gdLst/>
            <a:ahLst/>
            <a:cxnLst/>
            <a:rect r="r" b="b" t="t" l="l"/>
            <a:pathLst>
              <a:path h="812952" w="631480">
                <a:moveTo>
                  <a:pt x="0" y="0"/>
                </a:moveTo>
                <a:lnTo>
                  <a:pt x="631480" y="0"/>
                </a:lnTo>
                <a:lnTo>
                  <a:pt x="631480" y="812952"/>
                </a:lnTo>
                <a:lnTo>
                  <a:pt x="0" y="8129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1390389" y="1480080"/>
            <a:ext cx="6436191" cy="7637648"/>
          </a:xfrm>
          <a:custGeom>
            <a:avLst/>
            <a:gdLst/>
            <a:ahLst/>
            <a:cxnLst/>
            <a:rect r="r" b="b" t="t" l="l"/>
            <a:pathLst>
              <a:path h="7637648" w="6436191">
                <a:moveTo>
                  <a:pt x="0" y="0"/>
                </a:moveTo>
                <a:lnTo>
                  <a:pt x="6436191" y="0"/>
                </a:lnTo>
                <a:lnTo>
                  <a:pt x="6436191" y="7637649"/>
                </a:lnTo>
                <a:lnTo>
                  <a:pt x="0" y="7637649"/>
                </a:lnTo>
                <a:lnTo>
                  <a:pt x="0" y="0"/>
                </a:lnTo>
                <a:close/>
              </a:path>
            </a:pathLst>
          </a:custGeom>
          <a:blipFill>
            <a:blip r:embed="rId10"/>
            <a:stretch>
              <a:fillRect l="0" t="0" r="0" b="-9976"/>
            </a:stretch>
          </a:blipFill>
        </p:spPr>
      </p:sp>
      <p:sp>
        <p:nvSpPr>
          <p:cNvPr name="Freeform 7" id="7"/>
          <p:cNvSpPr/>
          <p:nvPr/>
        </p:nvSpPr>
        <p:spPr>
          <a:xfrm flipH="false" flipV="false" rot="0">
            <a:off x="706971" y="6735822"/>
            <a:ext cx="6817998" cy="3143854"/>
          </a:xfrm>
          <a:custGeom>
            <a:avLst/>
            <a:gdLst/>
            <a:ahLst/>
            <a:cxnLst/>
            <a:rect r="r" b="b" t="t" l="l"/>
            <a:pathLst>
              <a:path h="3143854" w="6817998">
                <a:moveTo>
                  <a:pt x="0" y="0"/>
                </a:moveTo>
                <a:lnTo>
                  <a:pt x="6817998" y="0"/>
                </a:lnTo>
                <a:lnTo>
                  <a:pt x="6817998" y="3143855"/>
                </a:lnTo>
                <a:lnTo>
                  <a:pt x="0" y="3143855"/>
                </a:lnTo>
                <a:lnTo>
                  <a:pt x="0" y="0"/>
                </a:lnTo>
                <a:close/>
              </a:path>
            </a:pathLst>
          </a:custGeom>
          <a:blipFill>
            <a:blip r:embed="rId11"/>
            <a:stretch>
              <a:fillRect l="0" t="0" r="0" b="0"/>
            </a:stretch>
          </a:blipFill>
        </p:spPr>
      </p:sp>
      <p:sp>
        <p:nvSpPr>
          <p:cNvPr name="TextBox 8" id="8"/>
          <p:cNvSpPr txBox="true"/>
          <p:nvPr/>
        </p:nvSpPr>
        <p:spPr>
          <a:xfrm rot="0">
            <a:off x="1028700" y="1191811"/>
            <a:ext cx="9440001" cy="6423025"/>
          </a:xfrm>
          <a:prstGeom prst="rect">
            <a:avLst/>
          </a:prstGeom>
        </p:spPr>
        <p:txBody>
          <a:bodyPr anchor="t" rtlCol="false" tIns="0" lIns="0" bIns="0" rIns="0">
            <a:spAutoFit/>
          </a:bodyPr>
          <a:lstStyle/>
          <a:p>
            <a:pPr algn="just" marL="0" indent="0" lvl="0">
              <a:lnSpc>
                <a:spcPts val="3499"/>
              </a:lnSpc>
              <a:spcBef>
                <a:spcPct val="0"/>
              </a:spcBef>
            </a:pPr>
          </a:p>
          <a:p>
            <a:pPr algn="just" marL="0" indent="0" lvl="0">
              <a:lnSpc>
                <a:spcPts val="3499"/>
              </a:lnSpc>
              <a:spcBef>
                <a:spcPct val="0"/>
              </a:spcBef>
            </a:pPr>
            <a:r>
              <a:rPr lang="en-US" sz="2499" i="true" strike="noStrike" u="none">
                <a:solidFill>
                  <a:srgbClr val="000000"/>
                </a:solidFill>
                <a:latin typeface="Helvetica World Italics"/>
                <a:ea typeface="Helvetica World Italics"/>
                <a:cs typeface="Helvetica World Italics"/>
                <a:sym typeface="Helvetica World Italics"/>
              </a:rPr>
              <a:t>40. Foram oferecidas oportunidades para os estudantes superarem dificuldades relacionadas ao processo de formação .</a:t>
            </a:r>
            <a:r>
              <a:rPr lang="en-US" sz="2499" i="true" strike="noStrike" u="none">
                <a:solidFill>
                  <a:srgbClr val="000000"/>
                </a:solidFill>
                <a:latin typeface="Helvetica World Italics"/>
                <a:ea typeface="Helvetica World Italics"/>
                <a:cs typeface="Helvetica World Italics"/>
                <a:sym typeface="Helvetica World Italics"/>
              </a:rPr>
              <a:t> </a:t>
            </a:r>
          </a:p>
          <a:p>
            <a:pPr algn="just" marL="0" indent="0" lvl="0">
              <a:lnSpc>
                <a:spcPts val="3499"/>
              </a:lnSpc>
              <a:spcBef>
                <a:spcPct val="0"/>
              </a:spcBef>
            </a:pPr>
          </a:p>
          <a:p>
            <a:pPr algn="just" marL="0" indent="0" lvl="0">
              <a:lnSpc>
                <a:spcPts val="3499"/>
              </a:lnSpc>
              <a:spcBef>
                <a:spcPct val="0"/>
              </a:spcBef>
            </a:pPr>
            <a:r>
              <a:rPr lang="en-US" sz="2499" i="true" strike="noStrike" u="none">
                <a:solidFill>
                  <a:srgbClr val="B52E28"/>
                </a:solidFill>
                <a:latin typeface="Helvetica World Italics"/>
                <a:ea typeface="Helvetica World Italics"/>
                <a:cs typeface="Helvetica World Italics"/>
                <a:sym typeface="Helvetica World Italics"/>
              </a:rPr>
              <a:t>A UFPE oferece os </a:t>
            </a:r>
            <a:r>
              <a:rPr lang="en-US" b="true" sz="2499" i="true" strike="noStrike" u="none">
                <a:solidFill>
                  <a:srgbClr val="B52E28"/>
                </a:solidFill>
                <a:latin typeface="Helvetica World Bold Italics"/>
                <a:ea typeface="Helvetica World Bold Italics"/>
                <a:cs typeface="Helvetica World Bold Italics"/>
                <a:sym typeface="Helvetica World Bold Italics"/>
              </a:rPr>
              <a:t>programas de monitoria</a:t>
            </a:r>
            <a:r>
              <a:rPr lang="en-US" sz="2499" i="true" strike="noStrike" u="none">
                <a:solidFill>
                  <a:srgbClr val="B52E28"/>
                </a:solidFill>
                <a:latin typeface="Helvetica World Italics"/>
                <a:ea typeface="Helvetica World Italics"/>
                <a:cs typeface="Helvetica World Italics"/>
                <a:sym typeface="Helvetica World Italics"/>
              </a:rPr>
              <a:t> nas disciplinas para apoio no decorrer do curso. </a:t>
            </a:r>
          </a:p>
          <a:p>
            <a:pPr algn="just" marL="0" indent="0" lvl="0">
              <a:lnSpc>
                <a:spcPts val="3499"/>
              </a:lnSpc>
              <a:spcBef>
                <a:spcPct val="0"/>
              </a:spcBef>
            </a:pPr>
          </a:p>
          <a:p>
            <a:pPr algn="just" marL="0" indent="0" lvl="0">
              <a:lnSpc>
                <a:spcPts val="3499"/>
              </a:lnSpc>
              <a:spcBef>
                <a:spcPct val="0"/>
              </a:spcBef>
            </a:pPr>
            <a:r>
              <a:rPr lang="en-US" sz="2499" i="true" strike="noStrike" u="none">
                <a:solidFill>
                  <a:srgbClr val="B52E28"/>
                </a:solidFill>
                <a:latin typeface="Helvetica World Italics"/>
                <a:ea typeface="Helvetica World Italics"/>
                <a:cs typeface="Helvetica World Italics"/>
                <a:sym typeface="Helvetica World Italics"/>
              </a:rPr>
              <a:t>Temos ainda o serviço de </a:t>
            </a:r>
            <a:r>
              <a:rPr lang="en-US" b="true" sz="2499" i="true" strike="noStrike" u="none">
                <a:solidFill>
                  <a:srgbClr val="B52E28"/>
                </a:solidFill>
                <a:latin typeface="Helvetica World Bold Italics"/>
                <a:ea typeface="Helvetica World Bold Italics"/>
                <a:cs typeface="Helvetica World Bold Italics"/>
                <a:sym typeface="Helvetica World Bold Italics"/>
              </a:rPr>
              <a:t>Estudos Planejados </a:t>
            </a:r>
            <a:r>
              <a:rPr lang="en-US" sz="2499" i="true" strike="noStrike" u="none">
                <a:solidFill>
                  <a:srgbClr val="B52E28"/>
                </a:solidFill>
                <a:latin typeface="Helvetica World Italics"/>
                <a:ea typeface="Helvetica World Italics"/>
                <a:cs typeface="Helvetica World Italics"/>
                <a:sym typeface="Helvetica World Italics"/>
              </a:rPr>
              <a:t>que</a:t>
            </a:r>
            <a:r>
              <a:rPr lang="en-US" b="true" sz="2499" i="true" strike="noStrike" u="none">
                <a:solidFill>
                  <a:srgbClr val="B52E28"/>
                </a:solidFill>
                <a:latin typeface="Helvetica World Bold Italics"/>
                <a:ea typeface="Helvetica World Bold Italics"/>
                <a:cs typeface="Helvetica World Bold Italics"/>
                <a:sym typeface="Helvetica World Bold Italics"/>
              </a:rPr>
              <a:t> </a:t>
            </a:r>
            <a:r>
              <a:rPr lang="en-US" sz="2499" i="true" strike="noStrike" u="none">
                <a:solidFill>
                  <a:srgbClr val="B52E28"/>
                </a:solidFill>
                <a:latin typeface="Helvetica World Italics"/>
                <a:ea typeface="Helvetica World Italics"/>
                <a:cs typeface="Helvetica World Italics"/>
                <a:sym typeface="Helvetica World Italics"/>
              </a:rPr>
              <a:t>é um acompanhamento pedagógico contínuo e personalizado aos/às estudantes que apresentem desempenho acadêmico insatisfatório, eventual ou persistente.</a:t>
            </a:r>
          </a:p>
          <a:p>
            <a:pPr algn="just" marL="0" indent="0" lvl="0">
              <a:lnSpc>
                <a:spcPts val="3499"/>
              </a:lnSpc>
              <a:spcBef>
                <a:spcPct val="0"/>
              </a:spcBef>
            </a:pPr>
          </a:p>
          <a:p>
            <a:pPr algn="just" marL="0" indent="0" lvl="0">
              <a:lnSpc>
                <a:spcPts val="3499"/>
              </a:lnSpc>
              <a:spcBef>
                <a:spcPct val="0"/>
              </a:spcBef>
            </a:pPr>
          </a:p>
          <a:p>
            <a:pPr algn="just" marL="0" indent="0" lvl="0">
              <a:lnSpc>
                <a:spcPts val="3499"/>
              </a:lnSpc>
              <a:spcBef>
                <a:spcPct val="0"/>
              </a:spcBef>
            </a:pPr>
          </a:p>
        </p:txBody>
      </p:sp>
      <p:sp>
        <p:nvSpPr>
          <p:cNvPr name="Freeform 9" id="9"/>
          <p:cNvSpPr/>
          <p:nvPr/>
        </p:nvSpPr>
        <p:spPr>
          <a:xfrm flipH="false" flipV="false" rot="0">
            <a:off x="8519851" y="7153978"/>
            <a:ext cx="5741075" cy="2610999"/>
          </a:xfrm>
          <a:custGeom>
            <a:avLst/>
            <a:gdLst/>
            <a:ahLst/>
            <a:cxnLst/>
            <a:rect r="r" b="b" t="t" l="l"/>
            <a:pathLst>
              <a:path h="2610999" w="5741075">
                <a:moveTo>
                  <a:pt x="0" y="0"/>
                </a:moveTo>
                <a:lnTo>
                  <a:pt x="5741075" y="0"/>
                </a:lnTo>
                <a:lnTo>
                  <a:pt x="5741075" y="2610999"/>
                </a:lnTo>
                <a:lnTo>
                  <a:pt x="0" y="2610999"/>
                </a:lnTo>
                <a:lnTo>
                  <a:pt x="0" y="0"/>
                </a:lnTo>
                <a:close/>
              </a:path>
            </a:pathLst>
          </a:custGeom>
          <a:blipFill>
            <a:blip r:embed="rId12"/>
            <a:stretch>
              <a:fillRect l="-1836" t="-2344" r="0" b="-2344"/>
            </a:stretch>
          </a:blipFill>
        </p:spPr>
      </p:sp>
      <p:sp>
        <p:nvSpPr>
          <p:cNvPr name="TextBox 10" id="10"/>
          <p:cNvSpPr txBox="true"/>
          <p:nvPr/>
        </p:nvSpPr>
        <p:spPr>
          <a:xfrm rot="0">
            <a:off x="1028700" y="673755"/>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5316246">
            <a:off x="16307192" y="8235795"/>
            <a:ext cx="2312202" cy="2312202"/>
          </a:xfrm>
          <a:custGeom>
            <a:avLst/>
            <a:gdLst/>
            <a:ahLst/>
            <a:cxnLst/>
            <a:rect r="r" b="b" t="t" l="l"/>
            <a:pathLst>
              <a:path h="2312202" w="2312202">
                <a:moveTo>
                  <a:pt x="0" y="2312202"/>
                </a:moveTo>
                <a:lnTo>
                  <a:pt x="2312202" y="2312202"/>
                </a:lnTo>
                <a:lnTo>
                  <a:pt x="2312202" y="0"/>
                </a:lnTo>
                <a:lnTo>
                  <a:pt x="0" y="0"/>
                </a:lnTo>
                <a:lnTo>
                  <a:pt x="0" y="2312202"/>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256683">
            <a:off x="13612268" y="303904"/>
            <a:ext cx="631480" cy="812952"/>
          </a:xfrm>
          <a:custGeom>
            <a:avLst/>
            <a:gdLst/>
            <a:ahLst/>
            <a:cxnLst/>
            <a:rect r="r" b="b" t="t" l="l"/>
            <a:pathLst>
              <a:path h="812952" w="631480">
                <a:moveTo>
                  <a:pt x="0" y="0"/>
                </a:moveTo>
                <a:lnTo>
                  <a:pt x="631480" y="0"/>
                </a:lnTo>
                <a:lnTo>
                  <a:pt x="631480" y="812952"/>
                </a:lnTo>
                <a:lnTo>
                  <a:pt x="0" y="8129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6802910" y="5249695"/>
            <a:ext cx="3381068" cy="4784393"/>
          </a:xfrm>
          <a:custGeom>
            <a:avLst/>
            <a:gdLst/>
            <a:ahLst/>
            <a:cxnLst/>
            <a:rect r="r" b="b" t="t" l="l"/>
            <a:pathLst>
              <a:path h="4784393" w="3381068">
                <a:moveTo>
                  <a:pt x="0" y="0"/>
                </a:moveTo>
                <a:lnTo>
                  <a:pt x="3381068" y="0"/>
                </a:lnTo>
                <a:lnTo>
                  <a:pt x="3381068" y="4784393"/>
                </a:lnTo>
                <a:lnTo>
                  <a:pt x="0" y="4784393"/>
                </a:lnTo>
                <a:lnTo>
                  <a:pt x="0" y="0"/>
                </a:lnTo>
                <a:close/>
              </a:path>
            </a:pathLst>
          </a:custGeom>
          <a:blipFill>
            <a:blip r:embed="rId8"/>
            <a:stretch>
              <a:fillRect l="-758" t="-14734" r="0" b="-39639"/>
            </a:stretch>
          </a:blipFill>
        </p:spPr>
      </p:sp>
      <p:sp>
        <p:nvSpPr>
          <p:cNvPr name="Freeform 6" id="6"/>
          <p:cNvSpPr/>
          <p:nvPr/>
        </p:nvSpPr>
        <p:spPr>
          <a:xfrm flipH="false" flipV="false" rot="0">
            <a:off x="8739098" y="1697042"/>
            <a:ext cx="3291395" cy="4622424"/>
          </a:xfrm>
          <a:custGeom>
            <a:avLst/>
            <a:gdLst/>
            <a:ahLst/>
            <a:cxnLst/>
            <a:rect r="r" b="b" t="t" l="l"/>
            <a:pathLst>
              <a:path h="4622424" w="3291395">
                <a:moveTo>
                  <a:pt x="0" y="0"/>
                </a:moveTo>
                <a:lnTo>
                  <a:pt x="3291395" y="0"/>
                </a:lnTo>
                <a:lnTo>
                  <a:pt x="3291395" y="4622424"/>
                </a:lnTo>
                <a:lnTo>
                  <a:pt x="0" y="4622424"/>
                </a:lnTo>
                <a:lnTo>
                  <a:pt x="0" y="0"/>
                </a:lnTo>
                <a:close/>
              </a:path>
            </a:pathLst>
          </a:custGeom>
          <a:blipFill>
            <a:blip r:embed="rId9"/>
            <a:stretch>
              <a:fillRect l="0" t="-14734" r="0" b="-39639"/>
            </a:stretch>
          </a:blipFill>
        </p:spPr>
      </p:sp>
      <p:sp>
        <p:nvSpPr>
          <p:cNvPr name="Freeform 7" id="7"/>
          <p:cNvSpPr/>
          <p:nvPr/>
        </p:nvSpPr>
        <p:spPr>
          <a:xfrm flipH="false" flipV="false" rot="0">
            <a:off x="12030493" y="5249695"/>
            <a:ext cx="3389504" cy="4784393"/>
          </a:xfrm>
          <a:custGeom>
            <a:avLst/>
            <a:gdLst/>
            <a:ahLst/>
            <a:cxnLst/>
            <a:rect r="r" b="b" t="t" l="l"/>
            <a:pathLst>
              <a:path h="4784393" w="3389504">
                <a:moveTo>
                  <a:pt x="0" y="0"/>
                </a:moveTo>
                <a:lnTo>
                  <a:pt x="3389504" y="0"/>
                </a:lnTo>
                <a:lnTo>
                  <a:pt x="3389504" y="4784393"/>
                </a:lnTo>
                <a:lnTo>
                  <a:pt x="0" y="4784393"/>
                </a:lnTo>
                <a:lnTo>
                  <a:pt x="0" y="0"/>
                </a:lnTo>
                <a:close/>
              </a:path>
            </a:pathLst>
          </a:custGeom>
          <a:blipFill>
            <a:blip r:embed="rId10"/>
            <a:stretch>
              <a:fillRect l="0" t="-15050" r="0" b="-38543"/>
            </a:stretch>
          </a:blipFill>
        </p:spPr>
      </p:sp>
      <p:sp>
        <p:nvSpPr>
          <p:cNvPr name="Freeform 8" id="8"/>
          <p:cNvSpPr/>
          <p:nvPr/>
        </p:nvSpPr>
        <p:spPr>
          <a:xfrm flipH="false" flipV="false" rot="0">
            <a:off x="13928008" y="1697042"/>
            <a:ext cx="3274827" cy="4622424"/>
          </a:xfrm>
          <a:custGeom>
            <a:avLst/>
            <a:gdLst/>
            <a:ahLst/>
            <a:cxnLst/>
            <a:rect r="r" b="b" t="t" l="l"/>
            <a:pathLst>
              <a:path h="4622424" w="3274827">
                <a:moveTo>
                  <a:pt x="0" y="0"/>
                </a:moveTo>
                <a:lnTo>
                  <a:pt x="3274827" y="0"/>
                </a:lnTo>
                <a:lnTo>
                  <a:pt x="3274827" y="4622424"/>
                </a:lnTo>
                <a:lnTo>
                  <a:pt x="0" y="4622424"/>
                </a:lnTo>
                <a:lnTo>
                  <a:pt x="0" y="0"/>
                </a:lnTo>
                <a:close/>
              </a:path>
            </a:pathLst>
          </a:custGeom>
          <a:blipFill>
            <a:blip r:embed="rId11"/>
            <a:stretch>
              <a:fillRect l="0" t="-20677" r="0" b="-32918"/>
            </a:stretch>
          </a:blipFill>
        </p:spPr>
      </p:sp>
      <p:sp>
        <p:nvSpPr>
          <p:cNvPr name="TextBox 9" id="9"/>
          <p:cNvSpPr txBox="true"/>
          <p:nvPr/>
        </p:nvSpPr>
        <p:spPr>
          <a:xfrm rot="0">
            <a:off x="670252" y="630982"/>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
        <p:nvSpPr>
          <p:cNvPr name="TextBox 10" id="10"/>
          <p:cNvSpPr txBox="true"/>
          <p:nvPr/>
        </p:nvSpPr>
        <p:spPr>
          <a:xfrm rot="0">
            <a:off x="1028700" y="2720897"/>
            <a:ext cx="4735606" cy="5276850"/>
          </a:xfrm>
          <a:prstGeom prst="rect">
            <a:avLst/>
          </a:prstGeom>
        </p:spPr>
        <p:txBody>
          <a:bodyPr anchor="t" rtlCol="false" tIns="0" lIns="0" bIns="0" rIns="0">
            <a:spAutoFit/>
          </a:bodyPr>
          <a:lstStyle/>
          <a:p>
            <a:pPr algn="just">
              <a:lnSpc>
                <a:spcPts val="4049"/>
              </a:lnSpc>
              <a:spcBef>
                <a:spcPct val="0"/>
              </a:spcBef>
            </a:pPr>
            <a:r>
              <a:rPr lang="en-US" sz="2499" i="true">
                <a:solidFill>
                  <a:srgbClr val="000000"/>
                </a:solidFill>
                <a:latin typeface="Helvetica World Italics"/>
                <a:ea typeface="Helvetica World Italics"/>
                <a:cs typeface="Helvetica World Italics"/>
                <a:sym typeface="Helvetica World Italics"/>
              </a:rPr>
              <a:t>43. Foram oferecidas oportunidades para os estudantes participarem de programas, projetos ou atividades de extensão universitária.</a:t>
            </a:r>
          </a:p>
          <a:p>
            <a:pPr algn="just">
              <a:lnSpc>
                <a:spcPts val="4049"/>
              </a:lnSpc>
              <a:spcBef>
                <a:spcPct val="0"/>
              </a:spcBef>
            </a:pPr>
          </a:p>
          <a:p>
            <a:pPr algn="just">
              <a:lnSpc>
                <a:spcPts val="4049"/>
              </a:lnSpc>
              <a:spcBef>
                <a:spcPct val="0"/>
              </a:spcBef>
            </a:pPr>
            <a:r>
              <a:rPr lang="en-US" sz="2499" i="true">
                <a:solidFill>
                  <a:srgbClr val="AF4C0F"/>
                </a:solidFill>
                <a:latin typeface="Helvetica World Italics"/>
                <a:ea typeface="Helvetica World Italics"/>
                <a:cs typeface="Helvetica World Italics"/>
                <a:sym typeface="Helvetica World Italics"/>
              </a:rPr>
              <a:t>A Pró-Reitoria de Extensão promove várias atividades que são divulgadas em site e redes sociais oficiais da UFPE.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0">
            <a:off x="15939293" y="0"/>
            <a:ext cx="2312202" cy="2312202"/>
          </a:xfrm>
          <a:custGeom>
            <a:avLst/>
            <a:gdLst/>
            <a:ahLst/>
            <a:cxnLst/>
            <a:rect r="r" b="b" t="t" l="l"/>
            <a:pathLst>
              <a:path h="2312202" w="2312202">
                <a:moveTo>
                  <a:pt x="0" y="2312202"/>
                </a:moveTo>
                <a:lnTo>
                  <a:pt x="2312202" y="2312202"/>
                </a:lnTo>
                <a:lnTo>
                  <a:pt x="2312202" y="0"/>
                </a:lnTo>
                <a:lnTo>
                  <a:pt x="0" y="0"/>
                </a:lnTo>
                <a:lnTo>
                  <a:pt x="0" y="2312202"/>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256683">
            <a:off x="14277616" y="671301"/>
            <a:ext cx="631480" cy="812952"/>
          </a:xfrm>
          <a:custGeom>
            <a:avLst/>
            <a:gdLst/>
            <a:ahLst/>
            <a:cxnLst/>
            <a:rect r="r" b="b" t="t" l="l"/>
            <a:pathLst>
              <a:path h="812952" w="631480">
                <a:moveTo>
                  <a:pt x="0" y="0"/>
                </a:moveTo>
                <a:lnTo>
                  <a:pt x="631480" y="0"/>
                </a:lnTo>
                <a:lnTo>
                  <a:pt x="631480" y="812951"/>
                </a:lnTo>
                <a:lnTo>
                  <a:pt x="0" y="8129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1070193" y="3697142"/>
            <a:ext cx="6617698" cy="5203165"/>
          </a:xfrm>
          <a:custGeom>
            <a:avLst/>
            <a:gdLst/>
            <a:ahLst/>
            <a:cxnLst/>
            <a:rect r="r" b="b" t="t" l="l"/>
            <a:pathLst>
              <a:path h="5203165" w="6617698">
                <a:moveTo>
                  <a:pt x="0" y="0"/>
                </a:moveTo>
                <a:lnTo>
                  <a:pt x="6617698" y="0"/>
                </a:lnTo>
                <a:lnTo>
                  <a:pt x="6617698" y="5203165"/>
                </a:lnTo>
                <a:lnTo>
                  <a:pt x="0" y="5203165"/>
                </a:lnTo>
                <a:lnTo>
                  <a:pt x="0" y="0"/>
                </a:lnTo>
                <a:close/>
              </a:path>
            </a:pathLst>
          </a:custGeom>
          <a:blipFill>
            <a:blip r:embed="rId8"/>
            <a:stretch>
              <a:fillRect l="0" t="0" r="0" b="0"/>
            </a:stretch>
          </a:blipFill>
        </p:spPr>
      </p:sp>
      <p:sp>
        <p:nvSpPr>
          <p:cNvPr name="Freeform 6" id="6"/>
          <p:cNvSpPr/>
          <p:nvPr/>
        </p:nvSpPr>
        <p:spPr>
          <a:xfrm flipH="false" flipV="false" rot="0">
            <a:off x="7206757" y="2128032"/>
            <a:ext cx="3655415" cy="5203165"/>
          </a:xfrm>
          <a:custGeom>
            <a:avLst/>
            <a:gdLst/>
            <a:ahLst/>
            <a:cxnLst/>
            <a:rect r="r" b="b" t="t" l="l"/>
            <a:pathLst>
              <a:path h="5203165" w="3655415">
                <a:moveTo>
                  <a:pt x="0" y="0"/>
                </a:moveTo>
                <a:lnTo>
                  <a:pt x="3655414" y="0"/>
                </a:lnTo>
                <a:lnTo>
                  <a:pt x="3655414" y="5203164"/>
                </a:lnTo>
                <a:lnTo>
                  <a:pt x="0" y="5203164"/>
                </a:lnTo>
                <a:lnTo>
                  <a:pt x="0" y="0"/>
                </a:lnTo>
                <a:close/>
              </a:path>
            </a:pathLst>
          </a:custGeom>
          <a:blipFill>
            <a:blip r:embed="rId9"/>
            <a:stretch>
              <a:fillRect l="0" t="-14099" r="0" b="-38211"/>
            </a:stretch>
          </a:blipFill>
        </p:spPr>
      </p:sp>
      <p:sp>
        <p:nvSpPr>
          <p:cNvPr name="TextBox 7" id="7"/>
          <p:cNvSpPr txBox="true"/>
          <p:nvPr/>
        </p:nvSpPr>
        <p:spPr>
          <a:xfrm rot="0">
            <a:off x="1028700" y="722831"/>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
        <p:nvSpPr>
          <p:cNvPr name="TextBox 8" id="8"/>
          <p:cNvSpPr txBox="true"/>
          <p:nvPr/>
        </p:nvSpPr>
        <p:spPr>
          <a:xfrm rot="0">
            <a:off x="1028700" y="2023257"/>
            <a:ext cx="5271391" cy="6877050"/>
          </a:xfrm>
          <a:prstGeom prst="rect">
            <a:avLst/>
          </a:prstGeom>
        </p:spPr>
        <p:txBody>
          <a:bodyPr anchor="t" rtlCol="false" tIns="0" lIns="0" bIns="0" rIns="0">
            <a:spAutoFit/>
          </a:bodyPr>
          <a:lstStyle/>
          <a:p>
            <a:pPr algn="just">
              <a:lnSpc>
                <a:spcPts val="4049"/>
              </a:lnSpc>
              <a:spcBef>
                <a:spcPct val="0"/>
              </a:spcBef>
            </a:pPr>
            <a:r>
              <a:rPr lang="en-US" sz="2499" i="true">
                <a:solidFill>
                  <a:srgbClr val="000000"/>
                </a:solidFill>
                <a:latin typeface="Helvetica World Italics"/>
                <a:ea typeface="Helvetica World Italics"/>
                <a:cs typeface="Helvetica World Italics"/>
                <a:sym typeface="Helvetica World Italics"/>
              </a:rPr>
              <a:t>44. Foram oferecidas oportunidades para os estudantes participarem de projetos de iniciação científica e de atividades que estimularam a investigação acadêmica.</a:t>
            </a:r>
          </a:p>
          <a:p>
            <a:pPr algn="just">
              <a:lnSpc>
                <a:spcPts val="4049"/>
              </a:lnSpc>
              <a:spcBef>
                <a:spcPct val="0"/>
              </a:spcBef>
            </a:pPr>
          </a:p>
          <a:p>
            <a:pPr algn="just">
              <a:lnSpc>
                <a:spcPts val="4049"/>
              </a:lnSpc>
              <a:spcBef>
                <a:spcPct val="0"/>
              </a:spcBef>
            </a:pPr>
            <a:r>
              <a:rPr lang="en-US" sz="2499" i="true">
                <a:solidFill>
                  <a:srgbClr val="AF4C0F"/>
                </a:solidFill>
                <a:latin typeface="Helvetica World Italics"/>
                <a:ea typeface="Helvetica World Italics"/>
                <a:cs typeface="Helvetica World Italics"/>
                <a:sym typeface="Helvetica World Italics"/>
              </a:rPr>
              <a:t>A Pro-Reitoria de Pesquisa e Inovação oferece oportunidades de iniciação científica aberta ao estudante de graduação através de editais.</a:t>
            </a:r>
          </a:p>
          <a:p>
            <a:pPr algn="just">
              <a:lnSpc>
                <a:spcPts val="4049"/>
              </a:lnSpc>
              <a:spcBef>
                <a:spcPct val="0"/>
              </a:spcBef>
            </a:pPr>
            <a:r>
              <a:rPr lang="en-US" sz="2499" i="true">
                <a:solidFill>
                  <a:srgbClr val="AF4C0F"/>
                </a:solidFill>
                <a:latin typeface="Helvetica World Italics"/>
                <a:ea typeface="Helvetica World Italics"/>
                <a:cs typeface="Helvetica World Italics"/>
                <a:sym typeface="Helvetica World Italics"/>
              </a:rPr>
              <a:t>Para as licenciaturas, existe o Pibid, que promove a iniciação à docência.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0">
            <a:off x="15939293" y="0"/>
            <a:ext cx="2312202" cy="2312202"/>
          </a:xfrm>
          <a:custGeom>
            <a:avLst/>
            <a:gdLst/>
            <a:ahLst/>
            <a:cxnLst/>
            <a:rect r="r" b="b" t="t" l="l"/>
            <a:pathLst>
              <a:path h="2312202" w="2312202">
                <a:moveTo>
                  <a:pt x="0" y="2312202"/>
                </a:moveTo>
                <a:lnTo>
                  <a:pt x="2312202" y="2312202"/>
                </a:lnTo>
                <a:lnTo>
                  <a:pt x="2312202" y="0"/>
                </a:lnTo>
                <a:lnTo>
                  <a:pt x="0" y="0"/>
                </a:lnTo>
                <a:lnTo>
                  <a:pt x="0" y="2312202"/>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256683">
            <a:off x="14277616" y="671301"/>
            <a:ext cx="631480" cy="812952"/>
          </a:xfrm>
          <a:custGeom>
            <a:avLst/>
            <a:gdLst/>
            <a:ahLst/>
            <a:cxnLst/>
            <a:rect r="r" b="b" t="t" l="l"/>
            <a:pathLst>
              <a:path h="812952" w="631480">
                <a:moveTo>
                  <a:pt x="0" y="0"/>
                </a:moveTo>
                <a:lnTo>
                  <a:pt x="631480" y="0"/>
                </a:lnTo>
                <a:lnTo>
                  <a:pt x="631480" y="812951"/>
                </a:lnTo>
                <a:lnTo>
                  <a:pt x="0" y="8129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0420854" y="2694412"/>
            <a:ext cx="6583772" cy="5913668"/>
          </a:xfrm>
          <a:custGeom>
            <a:avLst/>
            <a:gdLst/>
            <a:ahLst/>
            <a:cxnLst/>
            <a:rect r="r" b="b" t="t" l="l"/>
            <a:pathLst>
              <a:path h="5913668" w="6583772">
                <a:moveTo>
                  <a:pt x="0" y="0"/>
                </a:moveTo>
                <a:lnTo>
                  <a:pt x="6583772" y="0"/>
                </a:lnTo>
                <a:lnTo>
                  <a:pt x="6583772" y="5913667"/>
                </a:lnTo>
                <a:lnTo>
                  <a:pt x="0" y="5913667"/>
                </a:lnTo>
                <a:lnTo>
                  <a:pt x="0" y="0"/>
                </a:lnTo>
                <a:close/>
              </a:path>
            </a:pathLst>
          </a:custGeom>
          <a:blipFill>
            <a:blip r:embed="rId8"/>
            <a:stretch>
              <a:fillRect l="0" t="0" r="0" b="0"/>
            </a:stretch>
          </a:blipFill>
        </p:spPr>
      </p:sp>
      <p:sp>
        <p:nvSpPr>
          <p:cNvPr name="Freeform 6" id="6"/>
          <p:cNvSpPr/>
          <p:nvPr/>
        </p:nvSpPr>
        <p:spPr>
          <a:xfrm flipH="false" flipV="false" rot="0">
            <a:off x="1189581" y="5143500"/>
            <a:ext cx="7952036" cy="4810982"/>
          </a:xfrm>
          <a:custGeom>
            <a:avLst/>
            <a:gdLst/>
            <a:ahLst/>
            <a:cxnLst/>
            <a:rect r="r" b="b" t="t" l="l"/>
            <a:pathLst>
              <a:path h="4810982" w="7952036">
                <a:moveTo>
                  <a:pt x="0" y="0"/>
                </a:moveTo>
                <a:lnTo>
                  <a:pt x="7952036" y="0"/>
                </a:lnTo>
                <a:lnTo>
                  <a:pt x="7952036" y="4810982"/>
                </a:lnTo>
                <a:lnTo>
                  <a:pt x="0" y="4810982"/>
                </a:lnTo>
                <a:lnTo>
                  <a:pt x="0" y="0"/>
                </a:lnTo>
                <a:close/>
              </a:path>
            </a:pathLst>
          </a:custGeom>
          <a:blipFill>
            <a:blip r:embed="rId9"/>
            <a:stretch>
              <a:fillRect l="0" t="0" r="0" b="0"/>
            </a:stretch>
          </a:blipFill>
        </p:spPr>
      </p:sp>
      <p:sp>
        <p:nvSpPr>
          <p:cNvPr name="TextBox 7" id="7"/>
          <p:cNvSpPr txBox="true"/>
          <p:nvPr/>
        </p:nvSpPr>
        <p:spPr>
          <a:xfrm rot="0">
            <a:off x="1028700" y="722831"/>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
        <p:nvSpPr>
          <p:cNvPr name="TextBox 8" id="8"/>
          <p:cNvSpPr txBox="true"/>
          <p:nvPr/>
        </p:nvSpPr>
        <p:spPr>
          <a:xfrm rot="0">
            <a:off x="1189581" y="2132531"/>
            <a:ext cx="8746346" cy="1038225"/>
          </a:xfrm>
          <a:prstGeom prst="rect">
            <a:avLst/>
          </a:prstGeom>
        </p:spPr>
        <p:txBody>
          <a:bodyPr anchor="t" rtlCol="false" tIns="0" lIns="0" bIns="0" rIns="0">
            <a:spAutoFit/>
          </a:bodyPr>
          <a:lstStyle/>
          <a:p>
            <a:pPr algn="just">
              <a:lnSpc>
                <a:spcPts val="4049"/>
              </a:lnSpc>
              <a:spcBef>
                <a:spcPct val="0"/>
              </a:spcBef>
            </a:pPr>
            <a:r>
              <a:rPr lang="en-US" sz="2499" i="true">
                <a:solidFill>
                  <a:srgbClr val="000000"/>
                </a:solidFill>
                <a:latin typeface="Helvetica World Italics"/>
                <a:ea typeface="Helvetica World Italics"/>
                <a:cs typeface="Helvetica World Italics"/>
                <a:sym typeface="Helvetica World Italics"/>
              </a:rPr>
              <a:t>45. O curso ofereceu condições para os estudantes participarem de eventos internos e/ou externos à instituição.</a:t>
            </a:r>
          </a:p>
        </p:txBody>
      </p:sp>
      <p:sp>
        <p:nvSpPr>
          <p:cNvPr name="TextBox 9" id="9"/>
          <p:cNvSpPr txBox="true"/>
          <p:nvPr/>
        </p:nvSpPr>
        <p:spPr>
          <a:xfrm rot="0">
            <a:off x="1189581" y="3844657"/>
            <a:ext cx="8837115" cy="936625"/>
          </a:xfrm>
          <a:prstGeom prst="rect">
            <a:avLst/>
          </a:prstGeom>
        </p:spPr>
        <p:txBody>
          <a:bodyPr anchor="t" rtlCol="false" tIns="0" lIns="0" bIns="0" rIns="0">
            <a:spAutoFit/>
          </a:bodyPr>
          <a:lstStyle/>
          <a:p>
            <a:pPr algn="l">
              <a:lnSpc>
                <a:spcPts val="3499"/>
              </a:lnSpc>
            </a:pPr>
            <a:r>
              <a:rPr lang="en-US" sz="2499" i="true">
                <a:solidFill>
                  <a:srgbClr val="B52E28"/>
                </a:solidFill>
                <a:latin typeface="Helvetica World Italics"/>
                <a:ea typeface="Helvetica World Italics"/>
                <a:cs typeface="Helvetica World Italics"/>
                <a:sym typeface="Helvetica World Italics"/>
              </a:rPr>
              <a:t>A Proaes possui editais de auxílios para ajudar o estudante de graduação a participar de eventos.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5400000">
            <a:off x="-813046" y="-538887"/>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Freeform 3" id="3">
            <a:hlinkClick r:id="rId5" tooltip="https://www.ufpe.br/ascom/noticias/-/asset_publisher/O3Odar12gQTr/content/aprovada-resolucao-que-regulamenta-atividades-praticas-supervisionadas-aps-na-ufpe/40615"/>
          </p:cNvPr>
          <p:cNvSpPr/>
          <p:nvPr/>
        </p:nvSpPr>
        <p:spPr>
          <a:xfrm flipH="false" flipV="false" rot="0">
            <a:off x="7065814" y="2001579"/>
            <a:ext cx="10575109" cy="5608250"/>
          </a:xfrm>
          <a:custGeom>
            <a:avLst/>
            <a:gdLst/>
            <a:ahLst/>
            <a:cxnLst/>
            <a:rect r="r" b="b" t="t" l="l"/>
            <a:pathLst>
              <a:path h="5608250" w="10575109">
                <a:moveTo>
                  <a:pt x="0" y="0"/>
                </a:moveTo>
                <a:lnTo>
                  <a:pt x="10575110" y="0"/>
                </a:lnTo>
                <a:lnTo>
                  <a:pt x="10575110" y="5608250"/>
                </a:lnTo>
                <a:lnTo>
                  <a:pt x="0" y="5608250"/>
                </a:lnTo>
                <a:lnTo>
                  <a:pt x="0" y="0"/>
                </a:lnTo>
                <a:close/>
              </a:path>
            </a:pathLst>
          </a:custGeom>
          <a:blipFill>
            <a:blip r:embed="rId4"/>
            <a:stretch>
              <a:fillRect l="-1144" t="0" r="-5722" b="0"/>
            </a:stretch>
          </a:blipFill>
        </p:spPr>
      </p:sp>
      <p:sp>
        <p:nvSpPr>
          <p:cNvPr name="TextBox 4" id="4"/>
          <p:cNvSpPr txBox="true"/>
          <p:nvPr/>
        </p:nvSpPr>
        <p:spPr>
          <a:xfrm rot="0">
            <a:off x="1735354" y="253738"/>
            <a:ext cx="16840535" cy="1470025"/>
          </a:xfrm>
          <a:prstGeom prst="rect">
            <a:avLst/>
          </a:prstGeom>
        </p:spPr>
        <p:txBody>
          <a:bodyPr anchor="t" rtlCol="false" tIns="0" lIns="0" bIns="0" rIns="0">
            <a:spAutoFit/>
          </a:bodyPr>
          <a:lstStyle/>
          <a:p>
            <a:pPr algn="l">
              <a:lnSpc>
                <a:spcPts val="6299"/>
              </a:lnSpc>
            </a:pPr>
            <a:r>
              <a:rPr lang="en-US" sz="4500" b="true">
                <a:solidFill>
                  <a:srgbClr val="B52E28"/>
                </a:solidFill>
                <a:latin typeface="Helvetica World Bold"/>
                <a:ea typeface="Helvetica World Bold"/>
                <a:cs typeface="Helvetica World Bold"/>
                <a:sym typeface="Helvetica World Bold"/>
              </a:rPr>
              <a:t>Conhecendo a UFPE através do Questionário</a:t>
            </a:r>
          </a:p>
          <a:p>
            <a:pPr algn="l">
              <a:lnSpc>
                <a:spcPts val="4900"/>
              </a:lnSpc>
            </a:pPr>
          </a:p>
        </p:txBody>
      </p:sp>
      <p:sp>
        <p:nvSpPr>
          <p:cNvPr name="TextBox 5" id="5"/>
          <p:cNvSpPr txBox="true"/>
          <p:nvPr/>
        </p:nvSpPr>
        <p:spPr>
          <a:xfrm rot="0">
            <a:off x="854485" y="2833827"/>
            <a:ext cx="5497099" cy="5558155"/>
          </a:xfrm>
          <a:prstGeom prst="rect">
            <a:avLst/>
          </a:prstGeom>
        </p:spPr>
        <p:txBody>
          <a:bodyPr anchor="t" rtlCol="false" tIns="0" lIns="0" bIns="0" rIns="0">
            <a:spAutoFit/>
          </a:bodyPr>
          <a:lstStyle/>
          <a:p>
            <a:pPr algn="just">
              <a:lnSpc>
                <a:spcPts val="3379"/>
              </a:lnSpc>
            </a:pPr>
            <a:r>
              <a:rPr lang="en-US" sz="2599" i="true" spc="44">
                <a:solidFill>
                  <a:srgbClr val="000000"/>
                </a:solidFill>
                <a:latin typeface="Helvetica World Italics"/>
                <a:ea typeface="Helvetica World Italics"/>
                <a:cs typeface="Helvetica World Italics"/>
                <a:sym typeface="Helvetica World Italics"/>
              </a:rPr>
              <a:t> 48.</a:t>
            </a:r>
            <a:r>
              <a:rPr lang="en-US" sz="2599" i="true" spc="44">
                <a:solidFill>
                  <a:srgbClr val="000000"/>
                </a:solidFill>
                <a:latin typeface="Helvetica World Italics"/>
                <a:ea typeface="Helvetica World Italics"/>
                <a:cs typeface="Helvetica World Italics"/>
                <a:sym typeface="Helvetica World Italics"/>
              </a:rPr>
              <a:t> As atividades práticas foram suficientes para relacionar os conteúdos do curso com a prática, contribuindo para sua formação profissional .</a:t>
            </a:r>
          </a:p>
          <a:p>
            <a:pPr algn="just">
              <a:lnSpc>
                <a:spcPts val="3379"/>
              </a:lnSpc>
            </a:pPr>
          </a:p>
          <a:p>
            <a:pPr algn="just">
              <a:lnSpc>
                <a:spcPts val="3379"/>
              </a:lnSpc>
            </a:pPr>
            <a:r>
              <a:rPr lang="en-US" sz="2599" i="true" spc="44">
                <a:solidFill>
                  <a:srgbClr val="B52E28"/>
                </a:solidFill>
                <a:latin typeface="Helvetica World Italics"/>
                <a:ea typeface="Helvetica World Italics"/>
                <a:cs typeface="Helvetica World Italics"/>
                <a:sym typeface="Helvetica World Italics"/>
              </a:rPr>
              <a:t>A universidade está constantemente atualizando as diretrizes que  orientam os cursos de Graduação a atualizarem seus Projetos Pedagógicos a fim de proporcionar uma melhor formação.</a:t>
            </a:r>
          </a:p>
        </p:txBody>
      </p:sp>
      <p:sp>
        <p:nvSpPr>
          <p:cNvPr name="TextBox 6" id="6"/>
          <p:cNvSpPr txBox="true"/>
          <p:nvPr/>
        </p:nvSpPr>
        <p:spPr>
          <a:xfrm rot="0">
            <a:off x="7247905" y="7849544"/>
            <a:ext cx="10393019" cy="935810"/>
          </a:xfrm>
          <a:prstGeom prst="rect">
            <a:avLst/>
          </a:prstGeom>
        </p:spPr>
        <p:txBody>
          <a:bodyPr anchor="t" rtlCol="false" tIns="0" lIns="0" bIns="0" rIns="0">
            <a:spAutoFit/>
          </a:bodyPr>
          <a:lstStyle/>
          <a:p>
            <a:pPr algn="just">
              <a:lnSpc>
                <a:spcPts val="2494"/>
              </a:lnSpc>
            </a:pPr>
            <a:r>
              <a:rPr lang="en-US" sz="1782">
                <a:solidFill>
                  <a:srgbClr val="000000"/>
                </a:solidFill>
                <a:latin typeface="Helvetica World"/>
                <a:ea typeface="Helvetica World"/>
                <a:cs typeface="Helvetica World"/>
                <a:sym typeface="Helvetica World"/>
              </a:rPr>
              <a:t>APS: Estu</a:t>
            </a:r>
            <a:r>
              <a:rPr lang="en-US" sz="1782">
                <a:solidFill>
                  <a:srgbClr val="000000"/>
                </a:solidFill>
                <a:latin typeface="Helvetica World"/>
                <a:ea typeface="Helvetica World"/>
                <a:cs typeface="Helvetica World"/>
                <a:sym typeface="Helvetica World"/>
              </a:rPr>
              <a:t>dos dirigidos, trabalhos individuais, trabalhos em grupo, atividades em biblioteca, desenvolvimento de projetos, atividades em laboratório, atividades de campo, oficinas, pesquisas, estudos de casos, seminários, desenvolvimento de trabalhos acadêmicos específicos, dentre outros.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descr="Quarter Arc"/>
          <p:cNvSpPr/>
          <p:nvPr/>
        </p:nvSpPr>
        <p:spPr>
          <a:xfrm flipH="false" flipV="true" rot="0">
            <a:off x="13352970" y="8258308"/>
            <a:ext cx="3757726" cy="3757726"/>
          </a:xfrm>
          <a:custGeom>
            <a:avLst/>
            <a:gdLst/>
            <a:ahLst/>
            <a:cxnLst/>
            <a:rect r="r" b="b" t="t" l="l"/>
            <a:pathLst>
              <a:path h="3757726" w="3757726">
                <a:moveTo>
                  <a:pt x="0" y="3757726"/>
                </a:moveTo>
                <a:lnTo>
                  <a:pt x="3757726" y="3757726"/>
                </a:lnTo>
                <a:lnTo>
                  <a:pt x="3757726" y="0"/>
                </a:lnTo>
                <a:lnTo>
                  <a:pt x="0" y="0"/>
                </a:lnTo>
                <a:lnTo>
                  <a:pt x="0" y="3757726"/>
                </a:lnTo>
                <a:close/>
              </a:path>
            </a:pathLst>
          </a:custGeom>
          <a:blipFill>
            <a:blip r:embed="rId2">
              <a:alphaModFix amt="67000"/>
              <a:extLst>
                <a:ext uri="{96DAC541-7B7A-43D3-8B79-37D633B846F1}">
                  <asvg:svgBlip xmlns:asvg="http://schemas.microsoft.com/office/drawing/2016/SVG/main" r:embed="rId3"/>
                </a:ext>
              </a:extLst>
            </a:blip>
            <a:stretch>
              <a:fillRect l="0" t="0" r="0" b="0"/>
            </a:stretch>
          </a:blipFill>
        </p:spPr>
      </p:sp>
      <p:sp>
        <p:nvSpPr>
          <p:cNvPr name="Freeform 3" id="3" descr="Quarter Arc"/>
          <p:cNvSpPr/>
          <p:nvPr/>
        </p:nvSpPr>
        <p:spPr>
          <a:xfrm flipH="true" flipV="false" rot="0">
            <a:off x="15991215" y="7666871"/>
            <a:ext cx="3757726" cy="3757726"/>
          </a:xfrm>
          <a:custGeom>
            <a:avLst/>
            <a:gdLst/>
            <a:ahLst/>
            <a:cxnLst/>
            <a:rect r="r" b="b" t="t" l="l"/>
            <a:pathLst>
              <a:path h="3757726" w="3757726">
                <a:moveTo>
                  <a:pt x="3757727" y="0"/>
                </a:moveTo>
                <a:lnTo>
                  <a:pt x="0" y="0"/>
                </a:lnTo>
                <a:lnTo>
                  <a:pt x="0" y="3757726"/>
                </a:lnTo>
                <a:lnTo>
                  <a:pt x="3757727" y="3757726"/>
                </a:lnTo>
                <a:lnTo>
                  <a:pt x="3757727" y="0"/>
                </a:lnTo>
                <a:close/>
              </a:path>
            </a:pathLst>
          </a:custGeom>
          <a:blipFill>
            <a:blip r:embed="rId4">
              <a:alphaModFix amt="62000"/>
              <a:extLst>
                <a:ext uri="{96DAC541-7B7A-43D3-8B79-37D633B846F1}">
                  <asvg:svgBlip xmlns:asvg="http://schemas.microsoft.com/office/drawing/2016/SVG/main" r:embed="rId5"/>
                </a:ext>
              </a:extLst>
            </a:blip>
            <a:stretch>
              <a:fillRect l="0" t="0" r="0" b="0"/>
            </a:stretch>
          </a:blipFill>
        </p:spPr>
      </p:sp>
      <p:sp>
        <p:nvSpPr>
          <p:cNvPr name="AutoShape 4" id="4"/>
          <p:cNvSpPr/>
          <p:nvPr/>
        </p:nvSpPr>
        <p:spPr>
          <a:xfrm>
            <a:off x="4488049" y="2852738"/>
            <a:ext cx="14964816" cy="0"/>
          </a:xfrm>
          <a:prstGeom prst="line">
            <a:avLst/>
          </a:prstGeom>
          <a:ln cap="rnd" w="9525">
            <a:solidFill>
              <a:srgbClr val="B52E28"/>
            </a:solidFill>
            <a:prstDash val="solid"/>
            <a:headEnd type="none" len="sm" w="sm"/>
            <a:tailEnd type="none" len="sm" w="sm"/>
          </a:ln>
        </p:spPr>
      </p:sp>
      <p:sp>
        <p:nvSpPr>
          <p:cNvPr name="AutoShape 5" id="5"/>
          <p:cNvSpPr/>
          <p:nvPr/>
        </p:nvSpPr>
        <p:spPr>
          <a:xfrm>
            <a:off x="11142335" y="0"/>
            <a:ext cx="0" cy="10287000"/>
          </a:xfrm>
          <a:prstGeom prst="line">
            <a:avLst/>
          </a:prstGeom>
          <a:ln cap="rnd" w="9525">
            <a:solidFill>
              <a:srgbClr val="B52E28"/>
            </a:solidFill>
            <a:prstDash val="solid"/>
            <a:headEnd type="none" len="sm" w="sm"/>
            <a:tailEnd type="none" len="sm" w="sm"/>
          </a:ln>
        </p:spPr>
      </p:sp>
      <p:sp>
        <p:nvSpPr>
          <p:cNvPr name="AutoShape 6" id="6"/>
          <p:cNvSpPr/>
          <p:nvPr/>
        </p:nvSpPr>
        <p:spPr>
          <a:xfrm>
            <a:off x="4492812" y="0"/>
            <a:ext cx="0" cy="10287000"/>
          </a:xfrm>
          <a:prstGeom prst="line">
            <a:avLst/>
          </a:prstGeom>
          <a:ln cap="rnd" w="9525">
            <a:solidFill>
              <a:srgbClr val="B52E28"/>
            </a:solidFill>
            <a:prstDash val="solid"/>
            <a:headEnd type="none" len="sm" w="sm"/>
            <a:tailEnd type="none" len="sm" w="sm"/>
          </a:ln>
        </p:spPr>
      </p:sp>
      <p:sp>
        <p:nvSpPr>
          <p:cNvPr name="TextBox 7" id="7"/>
          <p:cNvSpPr txBox="true"/>
          <p:nvPr/>
        </p:nvSpPr>
        <p:spPr>
          <a:xfrm rot="0">
            <a:off x="5147735" y="942975"/>
            <a:ext cx="5161130" cy="680720"/>
          </a:xfrm>
          <a:prstGeom prst="rect">
            <a:avLst/>
          </a:prstGeom>
        </p:spPr>
        <p:txBody>
          <a:bodyPr anchor="t" rtlCol="false" tIns="0" lIns="0" bIns="0" rIns="0">
            <a:spAutoFit/>
          </a:bodyPr>
          <a:lstStyle/>
          <a:p>
            <a:pPr algn="l" marL="0" indent="0" lvl="0">
              <a:lnSpc>
                <a:spcPts val="5529"/>
              </a:lnSpc>
            </a:pPr>
            <a:r>
              <a:rPr lang="en-US" sz="3949">
                <a:solidFill>
                  <a:srgbClr val="7D0509"/>
                </a:solidFill>
                <a:latin typeface="Helvetica World"/>
                <a:ea typeface="Helvetica World"/>
                <a:cs typeface="Helvetica World"/>
                <a:sym typeface="Helvetica World"/>
              </a:rPr>
              <a:t>Equipe de Elaboração</a:t>
            </a:r>
          </a:p>
        </p:txBody>
      </p:sp>
      <p:sp>
        <p:nvSpPr>
          <p:cNvPr name="TextBox 8" id="8"/>
          <p:cNvSpPr txBox="true"/>
          <p:nvPr/>
        </p:nvSpPr>
        <p:spPr>
          <a:xfrm rot="0">
            <a:off x="12571776" y="942975"/>
            <a:ext cx="5722781" cy="680720"/>
          </a:xfrm>
          <a:prstGeom prst="rect">
            <a:avLst/>
          </a:prstGeom>
        </p:spPr>
        <p:txBody>
          <a:bodyPr anchor="t" rtlCol="false" tIns="0" lIns="0" bIns="0" rIns="0">
            <a:spAutoFit/>
          </a:bodyPr>
          <a:lstStyle/>
          <a:p>
            <a:pPr algn="l" marL="0" indent="0" lvl="0">
              <a:lnSpc>
                <a:spcPts val="5529"/>
              </a:lnSpc>
            </a:pPr>
            <a:r>
              <a:rPr lang="en-US" sz="3949">
                <a:solidFill>
                  <a:srgbClr val="7D0509"/>
                </a:solidFill>
                <a:latin typeface="Helvetica World"/>
                <a:ea typeface="Helvetica World"/>
                <a:cs typeface="Helvetica World"/>
                <a:sym typeface="Helvetica World"/>
              </a:rPr>
              <a:t>Diagramação</a:t>
            </a:r>
          </a:p>
        </p:txBody>
      </p:sp>
      <p:sp>
        <p:nvSpPr>
          <p:cNvPr name="TextBox 9" id="9"/>
          <p:cNvSpPr txBox="true"/>
          <p:nvPr/>
        </p:nvSpPr>
        <p:spPr>
          <a:xfrm rot="0">
            <a:off x="4866558" y="3430690"/>
            <a:ext cx="5329953" cy="4360965"/>
          </a:xfrm>
          <a:prstGeom prst="rect">
            <a:avLst/>
          </a:prstGeom>
        </p:spPr>
        <p:txBody>
          <a:bodyPr anchor="t" rtlCol="false" tIns="0" lIns="0" bIns="0" rIns="0">
            <a:spAutoFit/>
          </a:bodyPr>
          <a:lstStyle/>
          <a:p>
            <a:pPr algn="l" marL="0" indent="0" lvl="0">
              <a:lnSpc>
                <a:spcPts val="3442"/>
              </a:lnSpc>
            </a:pPr>
            <a:r>
              <a:rPr lang="en-US" sz="2295">
                <a:solidFill>
                  <a:srgbClr val="7D0509"/>
                </a:solidFill>
                <a:latin typeface="Helvetica World"/>
                <a:ea typeface="Helvetica World"/>
                <a:cs typeface="Helvetica World"/>
                <a:sym typeface="Helvetica World"/>
              </a:rPr>
              <a:t>Andréa Maria dos Santos – Técnica em Assuntos Educacionais</a:t>
            </a:r>
          </a:p>
          <a:p>
            <a:pPr algn="l" marL="0" indent="0" lvl="0">
              <a:lnSpc>
                <a:spcPts val="3442"/>
              </a:lnSpc>
            </a:pPr>
          </a:p>
          <a:p>
            <a:pPr algn="l" marL="0" indent="0" lvl="0">
              <a:lnSpc>
                <a:spcPts val="3442"/>
              </a:lnSpc>
            </a:pPr>
            <a:r>
              <a:rPr lang="en-US" sz="2295">
                <a:solidFill>
                  <a:srgbClr val="7D0509"/>
                </a:solidFill>
                <a:latin typeface="Helvetica World"/>
                <a:ea typeface="Helvetica World"/>
                <a:cs typeface="Helvetica World"/>
                <a:sym typeface="Helvetica World"/>
              </a:rPr>
              <a:t>Dayse Dutra Leite – Secretária Executiva</a:t>
            </a:r>
          </a:p>
          <a:p>
            <a:pPr algn="l" marL="0" indent="0" lvl="0">
              <a:lnSpc>
                <a:spcPts val="3442"/>
              </a:lnSpc>
            </a:pPr>
          </a:p>
          <a:p>
            <a:pPr algn="l" marL="0" indent="0" lvl="0">
              <a:lnSpc>
                <a:spcPts val="3442"/>
              </a:lnSpc>
            </a:pPr>
            <a:r>
              <a:rPr lang="en-US" sz="2295">
                <a:solidFill>
                  <a:srgbClr val="7D0509"/>
                </a:solidFill>
                <a:latin typeface="Helvetica World"/>
                <a:ea typeface="Helvetica World"/>
                <a:cs typeface="Helvetica World"/>
                <a:sym typeface="Helvetica World"/>
              </a:rPr>
              <a:t>Diego de Sousa Dantas – Diretor de Avaliação Institucional</a:t>
            </a:r>
          </a:p>
          <a:p>
            <a:pPr algn="l" marL="0" indent="0" lvl="0">
              <a:lnSpc>
                <a:spcPts val="3442"/>
              </a:lnSpc>
            </a:pPr>
          </a:p>
          <a:p>
            <a:pPr algn="l" marL="0" indent="0" lvl="0">
              <a:lnSpc>
                <a:spcPts val="3442"/>
              </a:lnSpc>
            </a:pPr>
            <a:r>
              <a:rPr lang="en-US" sz="2295">
                <a:solidFill>
                  <a:srgbClr val="7D0509"/>
                </a:solidFill>
                <a:latin typeface="Helvetica World"/>
                <a:ea typeface="Helvetica World"/>
                <a:cs typeface="Helvetica World"/>
                <a:sym typeface="Helvetica World"/>
              </a:rPr>
              <a:t>Karolina Carvalho de Farias - Técnica em Assuntos Educacionais</a:t>
            </a:r>
          </a:p>
        </p:txBody>
      </p:sp>
      <p:sp>
        <p:nvSpPr>
          <p:cNvPr name="TextBox 10" id="10"/>
          <p:cNvSpPr txBox="true"/>
          <p:nvPr/>
        </p:nvSpPr>
        <p:spPr>
          <a:xfrm rot="0">
            <a:off x="11518573" y="3430690"/>
            <a:ext cx="5740727" cy="3931920"/>
          </a:xfrm>
          <a:prstGeom prst="rect">
            <a:avLst/>
          </a:prstGeom>
        </p:spPr>
        <p:txBody>
          <a:bodyPr anchor="t" rtlCol="false" tIns="0" lIns="0" bIns="0" rIns="0">
            <a:spAutoFit/>
          </a:bodyPr>
          <a:lstStyle/>
          <a:p>
            <a:pPr algn="l">
              <a:lnSpc>
                <a:spcPts val="3450"/>
              </a:lnSpc>
            </a:pPr>
            <a:r>
              <a:rPr lang="en-US" sz="2300">
                <a:solidFill>
                  <a:srgbClr val="7D0509"/>
                </a:solidFill>
                <a:latin typeface="Helvetica World"/>
                <a:ea typeface="Helvetica World"/>
                <a:cs typeface="Helvetica World"/>
                <a:sym typeface="Helvetica World"/>
              </a:rPr>
              <a:t>Andréa Maria dos Santos – Técnica em Assuntos Educacionais</a:t>
            </a:r>
          </a:p>
          <a:p>
            <a:pPr algn="l">
              <a:lnSpc>
                <a:spcPts val="3450"/>
              </a:lnSpc>
            </a:pPr>
          </a:p>
          <a:p>
            <a:pPr algn="l" marL="0" indent="0" lvl="0">
              <a:lnSpc>
                <a:spcPts val="3450"/>
              </a:lnSpc>
            </a:pPr>
            <a:r>
              <a:rPr lang="en-US" sz="2300">
                <a:solidFill>
                  <a:srgbClr val="7D0509"/>
                </a:solidFill>
                <a:latin typeface="Helvetica World"/>
                <a:ea typeface="Helvetica World"/>
                <a:cs typeface="Helvetica World"/>
                <a:sym typeface="Helvetica World"/>
              </a:rPr>
              <a:t>Dayse Dutra Leite – Secretária Executiva</a:t>
            </a:r>
          </a:p>
          <a:p>
            <a:pPr algn="l" marL="0" indent="0" lvl="0">
              <a:lnSpc>
                <a:spcPts val="3450"/>
              </a:lnSpc>
            </a:pPr>
          </a:p>
          <a:p>
            <a:pPr algn="l" marL="0" indent="0" lvl="0">
              <a:lnSpc>
                <a:spcPts val="3450"/>
              </a:lnSpc>
            </a:pPr>
            <a:r>
              <a:rPr lang="en-US" sz="2300">
                <a:solidFill>
                  <a:srgbClr val="7D0509"/>
                </a:solidFill>
                <a:latin typeface="Helvetica World"/>
                <a:ea typeface="Helvetica World"/>
                <a:cs typeface="Helvetica World"/>
                <a:sym typeface="Helvetica World"/>
              </a:rPr>
              <a:t>Karolina Carvalho de Farias - Técnica em Assuntos Educacionais</a:t>
            </a:r>
          </a:p>
          <a:p>
            <a:pPr algn="l" marL="0" indent="0" lvl="0">
              <a:lnSpc>
                <a:spcPts val="3450"/>
              </a:lnSpc>
            </a:pPr>
          </a:p>
          <a:p>
            <a:pPr algn="l" marL="0" indent="0" lvl="0">
              <a:lnSpc>
                <a:spcPts val="3450"/>
              </a:lnSpc>
            </a:pPr>
            <a:r>
              <a:rPr lang="en-US" sz="2300">
                <a:solidFill>
                  <a:srgbClr val="7D0509"/>
                </a:solidFill>
                <a:latin typeface="Helvetica World"/>
                <a:ea typeface="Helvetica World"/>
                <a:cs typeface="Helvetica World"/>
                <a:sym typeface="Helvetica World"/>
              </a:rPr>
              <a:t>Rômulo Domingos Alves Sales - Estagiário </a:t>
            </a:r>
          </a:p>
        </p:txBody>
      </p:sp>
      <p:sp>
        <p:nvSpPr>
          <p:cNvPr name="Freeform 11" id="11"/>
          <p:cNvSpPr/>
          <p:nvPr/>
        </p:nvSpPr>
        <p:spPr>
          <a:xfrm flipH="false" flipV="false" rot="0">
            <a:off x="290743" y="8521926"/>
            <a:ext cx="2850479" cy="1472748"/>
          </a:xfrm>
          <a:custGeom>
            <a:avLst/>
            <a:gdLst/>
            <a:ahLst/>
            <a:cxnLst/>
            <a:rect r="r" b="b" t="t" l="l"/>
            <a:pathLst>
              <a:path h="1472748" w="2850479">
                <a:moveTo>
                  <a:pt x="0" y="0"/>
                </a:moveTo>
                <a:lnTo>
                  <a:pt x="2850479" y="0"/>
                </a:lnTo>
                <a:lnTo>
                  <a:pt x="2850479" y="1472748"/>
                </a:lnTo>
                <a:lnTo>
                  <a:pt x="0" y="1472748"/>
                </a:lnTo>
                <a:lnTo>
                  <a:pt x="0" y="0"/>
                </a:lnTo>
                <a:close/>
              </a:path>
            </a:pathLst>
          </a:custGeom>
          <a:blipFill>
            <a:blip r:embed="rId6"/>
            <a:stretch>
              <a:fillRect l="0" t="0" r="0" b="0"/>
            </a:stretch>
          </a:blipFill>
        </p:spPr>
      </p:sp>
      <p:sp>
        <p:nvSpPr>
          <p:cNvPr name="TextBox 12" id="12"/>
          <p:cNvSpPr txBox="true"/>
          <p:nvPr/>
        </p:nvSpPr>
        <p:spPr>
          <a:xfrm rot="0">
            <a:off x="290743" y="441008"/>
            <a:ext cx="3844984" cy="1703705"/>
          </a:xfrm>
          <a:prstGeom prst="rect">
            <a:avLst/>
          </a:prstGeom>
        </p:spPr>
        <p:txBody>
          <a:bodyPr anchor="t" rtlCol="false" tIns="0" lIns="0" bIns="0" rIns="0">
            <a:spAutoFit/>
          </a:bodyPr>
          <a:lstStyle/>
          <a:p>
            <a:pPr algn="l">
              <a:lnSpc>
                <a:spcPts val="4270"/>
              </a:lnSpc>
            </a:pPr>
            <a:r>
              <a:rPr lang="en-US" sz="3050" b="true">
                <a:solidFill>
                  <a:srgbClr val="7D0509"/>
                </a:solidFill>
                <a:latin typeface="Helvetica World Bold"/>
                <a:ea typeface="Helvetica World Bold"/>
                <a:cs typeface="Helvetica World Bold"/>
                <a:sym typeface="Helvetica World Bold"/>
              </a:rPr>
              <a:t>DIRETORIA </a:t>
            </a:r>
          </a:p>
          <a:p>
            <a:pPr algn="l" marL="0" indent="0" lvl="0">
              <a:lnSpc>
                <a:spcPts val="4270"/>
              </a:lnSpc>
            </a:pPr>
            <a:r>
              <a:rPr lang="en-US" b="true" sz="3050">
                <a:solidFill>
                  <a:srgbClr val="7D0509"/>
                </a:solidFill>
                <a:latin typeface="Helvetica World Bold"/>
                <a:ea typeface="Helvetica World Bold"/>
                <a:cs typeface="Helvetica World Bold"/>
                <a:sym typeface="Helvetica World Bold"/>
              </a:rPr>
              <a:t>DE AVALIAÇÃO</a:t>
            </a:r>
          </a:p>
          <a:p>
            <a:pPr algn="l" marL="0" indent="0" lvl="0">
              <a:lnSpc>
                <a:spcPts val="4270"/>
              </a:lnSpc>
            </a:pPr>
            <a:r>
              <a:rPr lang="en-US" b="true" sz="3050">
                <a:solidFill>
                  <a:srgbClr val="7D0509"/>
                </a:solidFill>
                <a:latin typeface="Helvetica World Bold"/>
                <a:ea typeface="Helvetica World Bold"/>
                <a:cs typeface="Helvetica World Bold"/>
                <a:sym typeface="Helvetica World Bold"/>
              </a:rPr>
              <a:t>INSTITUCIONAL</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71622">
            <a:off x="16157362" y="-337362"/>
            <a:ext cx="2548400" cy="2548400"/>
          </a:xfrm>
          <a:custGeom>
            <a:avLst/>
            <a:gdLst/>
            <a:ahLst/>
            <a:cxnLst/>
            <a:rect r="r" b="b" t="t" l="l"/>
            <a:pathLst>
              <a:path h="2548400" w="2548400">
                <a:moveTo>
                  <a:pt x="0" y="2548400"/>
                </a:moveTo>
                <a:lnTo>
                  <a:pt x="2548399" y="2548400"/>
                </a:lnTo>
                <a:lnTo>
                  <a:pt x="2548399" y="0"/>
                </a:lnTo>
                <a:lnTo>
                  <a:pt x="0" y="0"/>
                </a:lnTo>
                <a:lnTo>
                  <a:pt x="0" y="2548400"/>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4256683">
            <a:off x="14141463" y="998462"/>
            <a:ext cx="631480" cy="812952"/>
          </a:xfrm>
          <a:custGeom>
            <a:avLst/>
            <a:gdLst/>
            <a:ahLst/>
            <a:cxnLst/>
            <a:rect r="r" b="b" t="t" l="l"/>
            <a:pathLst>
              <a:path h="812952" w="631480">
                <a:moveTo>
                  <a:pt x="0" y="0"/>
                </a:moveTo>
                <a:lnTo>
                  <a:pt x="631480" y="0"/>
                </a:lnTo>
                <a:lnTo>
                  <a:pt x="631480" y="812951"/>
                </a:lnTo>
                <a:lnTo>
                  <a:pt x="0" y="81295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0923043" y="3018321"/>
            <a:ext cx="6093749" cy="5750975"/>
          </a:xfrm>
          <a:custGeom>
            <a:avLst/>
            <a:gdLst/>
            <a:ahLst/>
            <a:cxnLst/>
            <a:rect r="r" b="b" t="t" l="l"/>
            <a:pathLst>
              <a:path h="5750975" w="6093749">
                <a:moveTo>
                  <a:pt x="0" y="0"/>
                </a:moveTo>
                <a:lnTo>
                  <a:pt x="6093749" y="0"/>
                </a:lnTo>
                <a:lnTo>
                  <a:pt x="6093749" y="5750975"/>
                </a:lnTo>
                <a:lnTo>
                  <a:pt x="0" y="5750975"/>
                </a:lnTo>
                <a:lnTo>
                  <a:pt x="0" y="0"/>
                </a:lnTo>
                <a:close/>
              </a:path>
            </a:pathLst>
          </a:custGeom>
          <a:blipFill>
            <a:blip r:embed="rId10"/>
            <a:stretch>
              <a:fillRect l="0" t="0" r="0" b="0"/>
            </a:stretch>
          </a:blipFill>
        </p:spPr>
      </p:sp>
      <p:sp>
        <p:nvSpPr>
          <p:cNvPr name="TextBox 7" id="7"/>
          <p:cNvSpPr txBox="true"/>
          <p:nvPr/>
        </p:nvSpPr>
        <p:spPr>
          <a:xfrm rot="0">
            <a:off x="1315234" y="2713990"/>
            <a:ext cx="8646380" cy="7573010"/>
          </a:xfrm>
          <a:prstGeom prst="rect">
            <a:avLst/>
          </a:prstGeom>
        </p:spPr>
        <p:txBody>
          <a:bodyPr anchor="t" rtlCol="false" tIns="0" lIns="0" bIns="0" rIns="0">
            <a:spAutoFit/>
          </a:bodyPr>
          <a:lstStyle/>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r>
              <a:rPr lang="en-US" sz="2600" i="true" strike="noStrike" u="none">
                <a:solidFill>
                  <a:srgbClr val="000000"/>
                </a:solidFill>
                <a:latin typeface="Helvetica World Italics"/>
                <a:ea typeface="Helvetica World Italics"/>
                <a:cs typeface="Helvetica World Italics"/>
                <a:sym typeface="Helvetica World Italics"/>
              </a:rPr>
              <a:t>54. Os estudantes participaram de avaliações periódicas do curso (disciplinas, atuação dos professores, infraestrutura) .</a:t>
            </a:r>
          </a:p>
          <a:p>
            <a:pPr algn="just" marL="0" indent="0" lvl="0">
              <a:lnSpc>
                <a:spcPts val="3640"/>
              </a:lnSpc>
              <a:spcBef>
                <a:spcPct val="0"/>
              </a:spcBef>
            </a:pPr>
          </a:p>
          <a:p>
            <a:pPr algn="just" marL="0" indent="0" lvl="0">
              <a:lnSpc>
                <a:spcPts val="3640"/>
              </a:lnSpc>
              <a:spcBef>
                <a:spcPct val="0"/>
              </a:spcBef>
            </a:pPr>
            <a:r>
              <a:rPr lang="en-US" sz="2600" i="true" strike="noStrike" u="none">
                <a:solidFill>
                  <a:srgbClr val="B52E28"/>
                </a:solidFill>
                <a:latin typeface="Helvetica World Italics"/>
                <a:ea typeface="Helvetica World Italics"/>
                <a:cs typeface="Helvetica World Italics"/>
                <a:sym typeface="Helvetica World Italics"/>
              </a:rPr>
              <a:t>Semestralmente a UFPE disponibiliza através do SIGAA a </a:t>
            </a:r>
            <a:r>
              <a:rPr lang="en-US" b="true" sz="2600" i="true" strike="noStrike" u="none">
                <a:solidFill>
                  <a:srgbClr val="B52E28"/>
                </a:solidFill>
                <a:latin typeface="Helvetica World Bold Italics"/>
                <a:ea typeface="Helvetica World Bold Italics"/>
                <a:cs typeface="Helvetica World Bold Italics"/>
                <a:sym typeface="Helvetica World Bold Italics"/>
              </a:rPr>
              <a:t>Avaliação das Condições de Ensino</a:t>
            </a:r>
            <a:r>
              <a:rPr lang="en-US" sz="2600" i="true" strike="noStrike" u="none">
                <a:solidFill>
                  <a:srgbClr val="B52E28"/>
                </a:solidFill>
                <a:latin typeface="Helvetica World Italics"/>
                <a:ea typeface="Helvetica World Italics"/>
                <a:cs typeface="Helvetica World Italics"/>
                <a:sym typeface="Helvetica World Italics"/>
              </a:rPr>
              <a:t> que aborda justamente o desempenho dos professores e a infraestrutura.</a:t>
            </a: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p:txBody>
      </p:sp>
      <p:sp>
        <p:nvSpPr>
          <p:cNvPr name="TextBox 8" id="8"/>
          <p:cNvSpPr txBox="true"/>
          <p:nvPr/>
        </p:nvSpPr>
        <p:spPr>
          <a:xfrm rot="0">
            <a:off x="1171695" y="1104900"/>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5400000">
            <a:off x="15739600" y="7738600"/>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4256683">
            <a:off x="13533119" y="389719"/>
            <a:ext cx="631480" cy="812952"/>
          </a:xfrm>
          <a:custGeom>
            <a:avLst/>
            <a:gdLst/>
            <a:ahLst/>
            <a:cxnLst/>
            <a:rect r="r" b="b" t="t" l="l"/>
            <a:pathLst>
              <a:path h="812952" w="631480">
                <a:moveTo>
                  <a:pt x="0" y="0"/>
                </a:moveTo>
                <a:lnTo>
                  <a:pt x="631480" y="0"/>
                </a:lnTo>
                <a:lnTo>
                  <a:pt x="631480" y="812952"/>
                </a:lnTo>
                <a:lnTo>
                  <a:pt x="0" y="8129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0880748" y="1579765"/>
            <a:ext cx="6910792" cy="6345452"/>
          </a:xfrm>
          <a:custGeom>
            <a:avLst/>
            <a:gdLst/>
            <a:ahLst/>
            <a:cxnLst/>
            <a:rect r="r" b="b" t="t" l="l"/>
            <a:pathLst>
              <a:path h="6345452" w="6910792">
                <a:moveTo>
                  <a:pt x="0" y="0"/>
                </a:moveTo>
                <a:lnTo>
                  <a:pt x="6910792" y="0"/>
                </a:lnTo>
                <a:lnTo>
                  <a:pt x="6910792" y="6345453"/>
                </a:lnTo>
                <a:lnTo>
                  <a:pt x="0" y="6345453"/>
                </a:lnTo>
                <a:lnTo>
                  <a:pt x="0" y="0"/>
                </a:lnTo>
                <a:close/>
              </a:path>
            </a:pathLst>
          </a:custGeom>
          <a:blipFill>
            <a:blip r:embed="rId10"/>
            <a:stretch>
              <a:fillRect l="0" t="0" r="0" b="0"/>
            </a:stretch>
          </a:blipFill>
        </p:spPr>
      </p:sp>
      <p:sp>
        <p:nvSpPr>
          <p:cNvPr name="Freeform 7" id="7"/>
          <p:cNvSpPr/>
          <p:nvPr/>
        </p:nvSpPr>
        <p:spPr>
          <a:xfrm flipH="false" flipV="false" rot="0">
            <a:off x="6701618" y="5348312"/>
            <a:ext cx="6295003" cy="4529823"/>
          </a:xfrm>
          <a:custGeom>
            <a:avLst/>
            <a:gdLst/>
            <a:ahLst/>
            <a:cxnLst/>
            <a:rect r="r" b="b" t="t" l="l"/>
            <a:pathLst>
              <a:path h="4529823" w="6295003">
                <a:moveTo>
                  <a:pt x="0" y="0"/>
                </a:moveTo>
                <a:lnTo>
                  <a:pt x="6295003" y="0"/>
                </a:lnTo>
                <a:lnTo>
                  <a:pt x="6295003" y="4529823"/>
                </a:lnTo>
                <a:lnTo>
                  <a:pt x="0" y="4529823"/>
                </a:lnTo>
                <a:lnTo>
                  <a:pt x="0" y="0"/>
                </a:lnTo>
                <a:close/>
              </a:path>
            </a:pathLst>
          </a:custGeom>
          <a:blipFill>
            <a:blip r:embed="rId11"/>
            <a:stretch>
              <a:fillRect l="0" t="0" r="0" b="0"/>
            </a:stretch>
          </a:blipFill>
        </p:spPr>
      </p:sp>
      <p:sp>
        <p:nvSpPr>
          <p:cNvPr name="Freeform 8" id="8"/>
          <p:cNvSpPr/>
          <p:nvPr/>
        </p:nvSpPr>
        <p:spPr>
          <a:xfrm flipH="false" flipV="false" rot="0">
            <a:off x="6701618" y="3971974"/>
            <a:ext cx="6295003" cy="1376337"/>
          </a:xfrm>
          <a:custGeom>
            <a:avLst/>
            <a:gdLst/>
            <a:ahLst/>
            <a:cxnLst/>
            <a:rect r="r" b="b" t="t" l="l"/>
            <a:pathLst>
              <a:path h="1376337" w="6295003">
                <a:moveTo>
                  <a:pt x="0" y="0"/>
                </a:moveTo>
                <a:lnTo>
                  <a:pt x="6295003" y="0"/>
                </a:lnTo>
                <a:lnTo>
                  <a:pt x="6295003" y="1376338"/>
                </a:lnTo>
                <a:lnTo>
                  <a:pt x="0" y="1376338"/>
                </a:lnTo>
                <a:lnTo>
                  <a:pt x="0" y="0"/>
                </a:lnTo>
                <a:close/>
              </a:path>
            </a:pathLst>
          </a:custGeom>
          <a:blipFill>
            <a:blip r:embed="rId12"/>
            <a:stretch>
              <a:fillRect l="0" t="-5407" r="-17039" b="0"/>
            </a:stretch>
          </a:blipFill>
        </p:spPr>
      </p:sp>
      <p:sp>
        <p:nvSpPr>
          <p:cNvPr name="TextBox 9" id="9"/>
          <p:cNvSpPr txBox="true"/>
          <p:nvPr/>
        </p:nvSpPr>
        <p:spPr>
          <a:xfrm rot="0">
            <a:off x="615930" y="551065"/>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
        <p:nvSpPr>
          <p:cNvPr name="TextBox 10" id="10"/>
          <p:cNvSpPr txBox="true"/>
          <p:nvPr/>
        </p:nvSpPr>
        <p:spPr>
          <a:xfrm rot="0">
            <a:off x="736955" y="2313206"/>
            <a:ext cx="5591286" cy="1308100"/>
          </a:xfrm>
          <a:prstGeom prst="rect">
            <a:avLst/>
          </a:prstGeom>
        </p:spPr>
        <p:txBody>
          <a:bodyPr anchor="t" rtlCol="false" tIns="0" lIns="0" bIns="0" rIns="0">
            <a:spAutoFit/>
          </a:bodyPr>
          <a:lstStyle/>
          <a:p>
            <a:pPr algn="just">
              <a:lnSpc>
                <a:spcPts val="3199"/>
              </a:lnSpc>
            </a:pPr>
            <a:r>
              <a:rPr lang="en-US" sz="2499" i="true" spc="42">
                <a:solidFill>
                  <a:srgbClr val="000000"/>
                </a:solidFill>
                <a:latin typeface="Helvetica World Italics"/>
                <a:ea typeface="Helvetica World Italics"/>
                <a:cs typeface="Helvetica World Italics"/>
                <a:sym typeface="Helvetica World Italics"/>
              </a:rPr>
              <a:t>52. Foram oferecidas oportunidades para os estudantes realizarem intercâmbios e/ou estágios no país</a:t>
            </a:r>
          </a:p>
        </p:txBody>
      </p:sp>
      <p:sp>
        <p:nvSpPr>
          <p:cNvPr name="TextBox 11" id="11"/>
          <p:cNvSpPr txBox="true"/>
          <p:nvPr/>
        </p:nvSpPr>
        <p:spPr>
          <a:xfrm rot="0">
            <a:off x="736955" y="4266932"/>
            <a:ext cx="5591286" cy="4527550"/>
          </a:xfrm>
          <a:prstGeom prst="rect">
            <a:avLst/>
          </a:prstGeom>
        </p:spPr>
        <p:txBody>
          <a:bodyPr anchor="t" rtlCol="false" tIns="0" lIns="0" bIns="0" rIns="0">
            <a:spAutoFit/>
          </a:bodyPr>
          <a:lstStyle/>
          <a:p>
            <a:pPr algn="just">
              <a:lnSpc>
                <a:spcPts val="3349"/>
              </a:lnSpc>
            </a:pPr>
            <a:r>
              <a:rPr lang="en-US" sz="2499" i="true" spc="42">
                <a:solidFill>
                  <a:srgbClr val="000000"/>
                </a:solidFill>
                <a:latin typeface="Helvetica World Italics"/>
                <a:ea typeface="Helvetica World Italics"/>
                <a:cs typeface="Helvetica World Italics"/>
                <a:sym typeface="Helvetica World Italics"/>
              </a:rPr>
              <a:t>53. Foram oferecidas oportunidades para os estudantes realizarem intercâmbios e/ou estágios fora do país.</a:t>
            </a:r>
          </a:p>
          <a:p>
            <a:pPr algn="just">
              <a:lnSpc>
                <a:spcPts val="3349"/>
              </a:lnSpc>
            </a:pPr>
          </a:p>
          <a:p>
            <a:pPr algn="just">
              <a:lnSpc>
                <a:spcPts val="3349"/>
              </a:lnSpc>
            </a:pPr>
            <a:r>
              <a:rPr lang="en-US" sz="2499" i="true" spc="42">
                <a:solidFill>
                  <a:srgbClr val="B52E28"/>
                </a:solidFill>
                <a:latin typeface="Helvetica World Italics"/>
                <a:ea typeface="Helvetica World Italics"/>
                <a:cs typeface="Helvetica World Italics"/>
                <a:sym typeface="Helvetica World Italics"/>
              </a:rPr>
              <a:t>A Prograd administra os convênios com outras instituições para intercâmbio nacional, e a Diretoria de Relações Internacionais cuida dos intercâmbios no exterior.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71622">
            <a:off x="16157362" y="-337362"/>
            <a:ext cx="2548400" cy="2548400"/>
          </a:xfrm>
          <a:custGeom>
            <a:avLst/>
            <a:gdLst/>
            <a:ahLst/>
            <a:cxnLst/>
            <a:rect r="r" b="b" t="t" l="l"/>
            <a:pathLst>
              <a:path h="2548400" w="2548400">
                <a:moveTo>
                  <a:pt x="0" y="2548400"/>
                </a:moveTo>
                <a:lnTo>
                  <a:pt x="2548399" y="2548400"/>
                </a:lnTo>
                <a:lnTo>
                  <a:pt x="2548399" y="0"/>
                </a:lnTo>
                <a:lnTo>
                  <a:pt x="0" y="0"/>
                </a:lnTo>
                <a:lnTo>
                  <a:pt x="0" y="2548400"/>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4256683">
            <a:off x="14108021" y="530362"/>
            <a:ext cx="631480" cy="812952"/>
          </a:xfrm>
          <a:custGeom>
            <a:avLst/>
            <a:gdLst/>
            <a:ahLst/>
            <a:cxnLst/>
            <a:rect r="r" b="b" t="t" l="l"/>
            <a:pathLst>
              <a:path h="812952" w="631480">
                <a:moveTo>
                  <a:pt x="0" y="0"/>
                </a:moveTo>
                <a:lnTo>
                  <a:pt x="631480" y="0"/>
                </a:lnTo>
                <a:lnTo>
                  <a:pt x="631480" y="812952"/>
                </a:lnTo>
                <a:lnTo>
                  <a:pt x="0" y="8129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7823322" y="1616420"/>
            <a:ext cx="9234612" cy="4552679"/>
          </a:xfrm>
          <a:custGeom>
            <a:avLst/>
            <a:gdLst/>
            <a:ahLst/>
            <a:cxnLst/>
            <a:rect r="r" b="b" t="t" l="l"/>
            <a:pathLst>
              <a:path h="4552679" w="9234612">
                <a:moveTo>
                  <a:pt x="0" y="0"/>
                </a:moveTo>
                <a:lnTo>
                  <a:pt x="9234612" y="0"/>
                </a:lnTo>
                <a:lnTo>
                  <a:pt x="9234612" y="4552679"/>
                </a:lnTo>
                <a:lnTo>
                  <a:pt x="0" y="4552679"/>
                </a:lnTo>
                <a:lnTo>
                  <a:pt x="0" y="0"/>
                </a:lnTo>
                <a:close/>
              </a:path>
            </a:pathLst>
          </a:custGeom>
          <a:blipFill>
            <a:blip r:embed="rId10"/>
            <a:stretch>
              <a:fillRect l="-1008" t="0" r="0" b="0"/>
            </a:stretch>
          </a:blipFill>
        </p:spPr>
      </p:sp>
      <p:sp>
        <p:nvSpPr>
          <p:cNvPr name="Freeform 7" id="7"/>
          <p:cNvSpPr/>
          <p:nvPr/>
        </p:nvSpPr>
        <p:spPr>
          <a:xfrm flipH="false" flipV="false" rot="0">
            <a:off x="7823322" y="6228470"/>
            <a:ext cx="9234612" cy="3813616"/>
          </a:xfrm>
          <a:custGeom>
            <a:avLst/>
            <a:gdLst/>
            <a:ahLst/>
            <a:cxnLst/>
            <a:rect r="r" b="b" t="t" l="l"/>
            <a:pathLst>
              <a:path h="3813616" w="9234612">
                <a:moveTo>
                  <a:pt x="0" y="0"/>
                </a:moveTo>
                <a:lnTo>
                  <a:pt x="9234612" y="0"/>
                </a:lnTo>
                <a:lnTo>
                  <a:pt x="9234612" y="3813616"/>
                </a:lnTo>
                <a:lnTo>
                  <a:pt x="0" y="3813616"/>
                </a:lnTo>
                <a:lnTo>
                  <a:pt x="0" y="0"/>
                </a:lnTo>
                <a:close/>
              </a:path>
            </a:pathLst>
          </a:custGeom>
          <a:blipFill>
            <a:blip r:embed="rId11"/>
            <a:stretch>
              <a:fillRect l="0" t="-3336" r="0" b="-3336"/>
            </a:stretch>
          </a:blipFill>
        </p:spPr>
      </p:sp>
      <p:sp>
        <p:nvSpPr>
          <p:cNvPr name="TextBox 8" id="8"/>
          <p:cNvSpPr txBox="true"/>
          <p:nvPr/>
        </p:nvSpPr>
        <p:spPr>
          <a:xfrm rot="0">
            <a:off x="781963" y="636800"/>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
        <p:nvSpPr>
          <p:cNvPr name="TextBox 9" id="9"/>
          <p:cNvSpPr txBox="true"/>
          <p:nvPr/>
        </p:nvSpPr>
        <p:spPr>
          <a:xfrm rot="0">
            <a:off x="781963" y="2659546"/>
            <a:ext cx="6206374" cy="5218036"/>
          </a:xfrm>
          <a:prstGeom prst="rect">
            <a:avLst/>
          </a:prstGeom>
        </p:spPr>
        <p:txBody>
          <a:bodyPr anchor="t" rtlCol="false" tIns="0" lIns="0" bIns="0" rIns="0">
            <a:spAutoFit/>
          </a:bodyPr>
          <a:lstStyle/>
          <a:p>
            <a:pPr algn="just">
              <a:lnSpc>
                <a:spcPts val="2559"/>
              </a:lnSpc>
              <a:spcBef>
                <a:spcPct val="0"/>
              </a:spcBef>
            </a:pPr>
            <a:r>
              <a:rPr lang="en-US" sz="2559" i="true" spc="43">
                <a:solidFill>
                  <a:srgbClr val="000000"/>
                </a:solidFill>
                <a:latin typeface="Helvetica World Italics"/>
                <a:ea typeface="Helvetica World Italics"/>
                <a:cs typeface="Helvetica World Italics"/>
                <a:sym typeface="Helvetica World Italics"/>
              </a:rPr>
              <a:t>60. O curso disponibilizou monitores ou tutores para auxiliar os estudantes.</a:t>
            </a:r>
          </a:p>
          <a:p>
            <a:pPr algn="just">
              <a:lnSpc>
                <a:spcPts val="2559"/>
              </a:lnSpc>
              <a:spcBef>
                <a:spcPct val="0"/>
              </a:spcBef>
            </a:pPr>
          </a:p>
          <a:p>
            <a:pPr algn="just">
              <a:lnSpc>
                <a:spcPts val="2559"/>
              </a:lnSpc>
              <a:spcBef>
                <a:spcPct val="0"/>
              </a:spcBef>
            </a:pPr>
          </a:p>
          <a:p>
            <a:pPr algn="just">
              <a:lnSpc>
                <a:spcPts val="2559"/>
              </a:lnSpc>
              <a:spcBef>
                <a:spcPct val="0"/>
              </a:spcBef>
            </a:pPr>
          </a:p>
          <a:p>
            <a:pPr algn="just">
              <a:lnSpc>
                <a:spcPts val="3096"/>
              </a:lnSpc>
            </a:pPr>
            <a:r>
              <a:rPr lang="en-US" sz="2559" i="true" spc="43">
                <a:solidFill>
                  <a:srgbClr val="B52E28"/>
                </a:solidFill>
                <a:latin typeface="Helvetica World Italics"/>
                <a:ea typeface="Helvetica World Italics"/>
                <a:cs typeface="Helvetica World Italics"/>
                <a:sym typeface="Helvetica World Italics"/>
              </a:rPr>
              <a:t>A UFPE promove seleção de monitores, o que tanto colabora para a formação do estudante monitor, como para facilitar a dinâmica da disciplina para os estudantes em sala de aula.</a:t>
            </a:r>
          </a:p>
          <a:p>
            <a:pPr algn="just">
              <a:lnSpc>
                <a:spcPts val="2559"/>
              </a:lnSpc>
              <a:spcBef>
                <a:spcPct val="0"/>
              </a:spcBef>
            </a:pPr>
          </a:p>
          <a:p>
            <a:pPr algn="just">
              <a:lnSpc>
                <a:spcPts val="2559"/>
              </a:lnSpc>
              <a:spcBef>
                <a:spcPct val="0"/>
              </a:spcBef>
            </a:pPr>
            <a:r>
              <a:rPr lang="en-US" sz="2559" i="true" spc="43">
                <a:solidFill>
                  <a:srgbClr val="B52E28"/>
                </a:solidFill>
                <a:latin typeface="Helvetica World Italics"/>
                <a:ea typeface="Helvetica World Italics"/>
                <a:cs typeface="Helvetica World Italics"/>
                <a:sym typeface="Helvetica World Italics"/>
              </a:rPr>
              <a:t>Nos cursos EAD, esse papel é realizados por tutores que também são selecionados por editais.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10800000">
            <a:off x="-127401" y="8262232"/>
            <a:ext cx="2312202" cy="2312202"/>
          </a:xfrm>
          <a:custGeom>
            <a:avLst/>
            <a:gdLst/>
            <a:ahLst/>
            <a:cxnLst/>
            <a:rect r="r" b="b" t="t" l="l"/>
            <a:pathLst>
              <a:path h="2312202" w="2312202">
                <a:moveTo>
                  <a:pt x="0" y="2312202"/>
                </a:moveTo>
                <a:lnTo>
                  <a:pt x="2312202" y="2312202"/>
                </a:lnTo>
                <a:lnTo>
                  <a:pt x="2312202" y="0"/>
                </a:lnTo>
                <a:lnTo>
                  <a:pt x="0" y="0"/>
                </a:lnTo>
                <a:lnTo>
                  <a:pt x="0" y="2312202"/>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256683">
            <a:off x="14277616" y="671301"/>
            <a:ext cx="631480" cy="812952"/>
          </a:xfrm>
          <a:custGeom>
            <a:avLst/>
            <a:gdLst/>
            <a:ahLst/>
            <a:cxnLst/>
            <a:rect r="r" b="b" t="t" l="l"/>
            <a:pathLst>
              <a:path h="812952" w="631480">
                <a:moveTo>
                  <a:pt x="0" y="0"/>
                </a:moveTo>
                <a:lnTo>
                  <a:pt x="631480" y="0"/>
                </a:lnTo>
                <a:lnTo>
                  <a:pt x="631480" y="812951"/>
                </a:lnTo>
                <a:lnTo>
                  <a:pt x="0" y="8129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8977790" y="2387796"/>
            <a:ext cx="7996153" cy="3834472"/>
          </a:xfrm>
          <a:custGeom>
            <a:avLst/>
            <a:gdLst/>
            <a:ahLst/>
            <a:cxnLst/>
            <a:rect r="r" b="b" t="t" l="l"/>
            <a:pathLst>
              <a:path h="3834472" w="7996153">
                <a:moveTo>
                  <a:pt x="0" y="0"/>
                </a:moveTo>
                <a:lnTo>
                  <a:pt x="7996153" y="0"/>
                </a:lnTo>
                <a:lnTo>
                  <a:pt x="7996153" y="3834472"/>
                </a:lnTo>
                <a:lnTo>
                  <a:pt x="0" y="3834472"/>
                </a:lnTo>
                <a:lnTo>
                  <a:pt x="0" y="0"/>
                </a:lnTo>
                <a:close/>
              </a:path>
            </a:pathLst>
          </a:custGeom>
          <a:blipFill>
            <a:blip r:embed="rId8"/>
            <a:stretch>
              <a:fillRect l="0" t="0" r="0" b="0"/>
            </a:stretch>
          </a:blipFill>
        </p:spPr>
      </p:sp>
      <p:sp>
        <p:nvSpPr>
          <p:cNvPr name="Freeform 6" id="6"/>
          <p:cNvSpPr/>
          <p:nvPr/>
        </p:nvSpPr>
        <p:spPr>
          <a:xfrm flipH="false" flipV="false" rot="0">
            <a:off x="9303732" y="6412641"/>
            <a:ext cx="7344270" cy="3360003"/>
          </a:xfrm>
          <a:custGeom>
            <a:avLst/>
            <a:gdLst/>
            <a:ahLst/>
            <a:cxnLst/>
            <a:rect r="r" b="b" t="t" l="l"/>
            <a:pathLst>
              <a:path h="3360003" w="7344270">
                <a:moveTo>
                  <a:pt x="0" y="0"/>
                </a:moveTo>
                <a:lnTo>
                  <a:pt x="7344269" y="0"/>
                </a:lnTo>
                <a:lnTo>
                  <a:pt x="7344269" y="3360003"/>
                </a:lnTo>
                <a:lnTo>
                  <a:pt x="0" y="3360003"/>
                </a:lnTo>
                <a:lnTo>
                  <a:pt x="0" y="0"/>
                </a:lnTo>
                <a:close/>
              </a:path>
            </a:pathLst>
          </a:custGeom>
          <a:blipFill>
            <a:blip r:embed="rId9"/>
            <a:stretch>
              <a:fillRect l="0" t="0" r="0" b="0"/>
            </a:stretch>
          </a:blipFill>
        </p:spPr>
      </p:sp>
      <p:sp>
        <p:nvSpPr>
          <p:cNvPr name="TextBox 7" id="7"/>
          <p:cNvSpPr txBox="true"/>
          <p:nvPr/>
        </p:nvSpPr>
        <p:spPr>
          <a:xfrm rot="0">
            <a:off x="832035" y="722831"/>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
        <p:nvSpPr>
          <p:cNvPr name="TextBox 8" id="8"/>
          <p:cNvSpPr txBox="true"/>
          <p:nvPr/>
        </p:nvSpPr>
        <p:spPr>
          <a:xfrm rot="0">
            <a:off x="1028700" y="3324757"/>
            <a:ext cx="7006613" cy="4586605"/>
          </a:xfrm>
          <a:prstGeom prst="rect">
            <a:avLst/>
          </a:prstGeom>
        </p:spPr>
        <p:txBody>
          <a:bodyPr anchor="t" rtlCol="false" tIns="0" lIns="0" bIns="0" rIns="0">
            <a:spAutoFit/>
          </a:bodyPr>
          <a:lstStyle/>
          <a:p>
            <a:pPr algn="just">
              <a:lnSpc>
                <a:spcPts val="3379"/>
              </a:lnSpc>
            </a:pPr>
            <a:r>
              <a:rPr lang="en-US" sz="2599" i="true" spc="44">
                <a:solidFill>
                  <a:srgbClr val="000000"/>
                </a:solidFill>
                <a:latin typeface="Helvetica World Italics"/>
                <a:ea typeface="Helvetica World Italics"/>
                <a:cs typeface="Helvetica World Italics"/>
                <a:sym typeface="Helvetica World Italics"/>
              </a:rPr>
              <a:t>65. A instituição contou com biblioteca virtual ou conferiu acesso a obras disponíveis em acervos virtuais.</a:t>
            </a:r>
          </a:p>
          <a:p>
            <a:pPr algn="just">
              <a:lnSpc>
                <a:spcPts val="3379"/>
              </a:lnSpc>
            </a:pPr>
          </a:p>
          <a:p>
            <a:pPr algn="just">
              <a:lnSpc>
                <a:spcPts val="3379"/>
              </a:lnSpc>
            </a:pPr>
          </a:p>
          <a:p>
            <a:pPr algn="just">
              <a:lnSpc>
                <a:spcPts val="3379"/>
              </a:lnSpc>
            </a:pPr>
            <a:r>
              <a:rPr lang="en-US" sz="2599" i="true" spc="44">
                <a:solidFill>
                  <a:srgbClr val="B52E28"/>
                </a:solidFill>
                <a:latin typeface="Helvetica World Italics"/>
                <a:ea typeface="Helvetica World Italics"/>
                <a:cs typeface="Helvetica World Italics"/>
                <a:sym typeface="Helvetica World Italics"/>
              </a:rPr>
              <a:t>Além dos livros disponíveis de forma impressa, nossa universidade conta com acervos digitais que podem ser acessados através do site do Sistema Integrado de Bibliotecas UFPE.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5400000">
            <a:off x="15739600" y="7738600"/>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2">
              <a:alphaModFix amt="82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4256683">
            <a:off x="13694755" y="530362"/>
            <a:ext cx="631480" cy="812952"/>
          </a:xfrm>
          <a:custGeom>
            <a:avLst/>
            <a:gdLst/>
            <a:ahLst/>
            <a:cxnLst/>
            <a:rect r="r" b="b" t="t" l="l"/>
            <a:pathLst>
              <a:path h="812952" w="631480">
                <a:moveTo>
                  <a:pt x="0" y="0"/>
                </a:moveTo>
                <a:lnTo>
                  <a:pt x="631481" y="0"/>
                </a:lnTo>
                <a:lnTo>
                  <a:pt x="631481" y="812952"/>
                </a:lnTo>
                <a:lnTo>
                  <a:pt x="0" y="8129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8566800" y="2347074"/>
            <a:ext cx="6136036" cy="3456032"/>
          </a:xfrm>
          <a:custGeom>
            <a:avLst/>
            <a:gdLst/>
            <a:ahLst/>
            <a:cxnLst/>
            <a:rect r="r" b="b" t="t" l="l"/>
            <a:pathLst>
              <a:path h="3456032" w="6136036">
                <a:moveTo>
                  <a:pt x="0" y="0"/>
                </a:moveTo>
                <a:lnTo>
                  <a:pt x="6136036" y="0"/>
                </a:lnTo>
                <a:lnTo>
                  <a:pt x="6136036" y="3456031"/>
                </a:lnTo>
                <a:lnTo>
                  <a:pt x="0" y="3456031"/>
                </a:lnTo>
                <a:lnTo>
                  <a:pt x="0" y="0"/>
                </a:lnTo>
                <a:close/>
              </a:path>
            </a:pathLst>
          </a:custGeom>
          <a:blipFill>
            <a:blip r:embed="rId10"/>
            <a:stretch>
              <a:fillRect l="0" t="0" r="0" b="0"/>
            </a:stretch>
          </a:blipFill>
        </p:spPr>
      </p:sp>
      <p:sp>
        <p:nvSpPr>
          <p:cNvPr name="Freeform 7" id="7"/>
          <p:cNvSpPr/>
          <p:nvPr/>
        </p:nvSpPr>
        <p:spPr>
          <a:xfrm flipH="false" flipV="false" rot="0">
            <a:off x="6360751" y="4187072"/>
            <a:ext cx="3660165" cy="5071228"/>
          </a:xfrm>
          <a:custGeom>
            <a:avLst/>
            <a:gdLst/>
            <a:ahLst/>
            <a:cxnLst/>
            <a:rect r="r" b="b" t="t" l="l"/>
            <a:pathLst>
              <a:path h="5071228" w="3660165">
                <a:moveTo>
                  <a:pt x="0" y="0"/>
                </a:moveTo>
                <a:lnTo>
                  <a:pt x="3660164" y="0"/>
                </a:lnTo>
                <a:lnTo>
                  <a:pt x="3660164" y="5071228"/>
                </a:lnTo>
                <a:lnTo>
                  <a:pt x="0" y="5071228"/>
                </a:lnTo>
                <a:lnTo>
                  <a:pt x="0" y="0"/>
                </a:lnTo>
                <a:close/>
              </a:path>
            </a:pathLst>
          </a:custGeom>
          <a:blipFill>
            <a:blip r:embed="rId11"/>
            <a:stretch>
              <a:fillRect l="-1291" t="-26578" r="0" b="-31919"/>
            </a:stretch>
          </a:blipFill>
        </p:spPr>
      </p:sp>
      <p:sp>
        <p:nvSpPr>
          <p:cNvPr name="Freeform 8" id="8"/>
          <p:cNvSpPr/>
          <p:nvPr/>
        </p:nvSpPr>
        <p:spPr>
          <a:xfrm flipH="false" flipV="false" rot="0">
            <a:off x="14245788" y="2072410"/>
            <a:ext cx="3770611" cy="4650275"/>
          </a:xfrm>
          <a:custGeom>
            <a:avLst/>
            <a:gdLst/>
            <a:ahLst/>
            <a:cxnLst/>
            <a:rect r="r" b="b" t="t" l="l"/>
            <a:pathLst>
              <a:path h="4650275" w="3770611">
                <a:moveTo>
                  <a:pt x="0" y="0"/>
                </a:moveTo>
                <a:lnTo>
                  <a:pt x="3770611" y="0"/>
                </a:lnTo>
                <a:lnTo>
                  <a:pt x="3770611" y="4650276"/>
                </a:lnTo>
                <a:lnTo>
                  <a:pt x="0" y="4650276"/>
                </a:lnTo>
                <a:lnTo>
                  <a:pt x="0" y="0"/>
                </a:lnTo>
                <a:close/>
              </a:path>
            </a:pathLst>
          </a:custGeom>
          <a:blipFill>
            <a:blip r:embed="rId12"/>
            <a:stretch>
              <a:fillRect l="0" t="-37682" r="0" b="-38108"/>
            </a:stretch>
          </a:blipFill>
        </p:spPr>
      </p:sp>
      <p:sp>
        <p:nvSpPr>
          <p:cNvPr name="Freeform 9" id="9"/>
          <p:cNvSpPr/>
          <p:nvPr/>
        </p:nvSpPr>
        <p:spPr>
          <a:xfrm flipH="false" flipV="false" rot="0">
            <a:off x="10568923" y="5526276"/>
            <a:ext cx="3441572" cy="4424649"/>
          </a:xfrm>
          <a:custGeom>
            <a:avLst/>
            <a:gdLst/>
            <a:ahLst/>
            <a:cxnLst/>
            <a:rect r="r" b="b" t="t" l="l"/>
            <a:pathLst>
              <a:path h="4424649" w="3441572">
                <a:moveTo>
                  <a:pt x="0" y="0"/>
                </a:moveTo>
                <a:lnTo>
                  <a:pt x="3441573" y="0"/>
                </a:lnTo>
                <a:lnTo>
                  <a:pt x="3441573" y="4424649"/>
                </a:lnTo>
                <a:lnTo>
                  <a:pt x="0" y="4424649"/>
                </a:lnTo>
                <a:lnTo>
                  <a:pt x="0" y="0"/>
                </a:lnTo>
                <a:close/>
              </a:path>
            </a:pathLst>
          </a:custGeom>
          <a:blipFill>
            <a:blip r:embed="rId13"/>
            <a:stretch>
              <a:fillRect l="0" t="-17066" r="0" b="-51566"/>
            </a:stretch>
          </a:blipFill>
        </p:spPr>
      </p:sp>
      <p:sp>
        <p:nvSpPr>
          <p:cNvPr name="TextBox 10" id="10"/>
          <p:cNvSpPr txBox="true"/>
          <p:nvPr/>
        </p:nvSpPr>
        <p:spPr>
          <a:xfrm rot="0">
            <a:off x="574676" y="2015260"/>
            <a:ext cx="5140809" cy="9516110"/>
          </a:xfrm>
          <a:prstGeom prst="rect">
            <a:avLst/>
          </a:prstGeom>
        </p:spPr>
        <p:txBody>
          <a:bodyPr anchor="t" rtlCol="false" tIns="0" lIns="0" bIns="0" rIns="0">
            <a:spAutoFit/>
          </a:bodyPr>
          <a:lstStyle/>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r>
              <a:rPr lang="en-US" sz="2600" i="true" strike="noStrike" u="none">
                <a:solidFill>
                  <a:srgbClr val="000000"/>
                </a:solidFill>
                <a:latin typeface="Helvetica World Italics"/>
                <a:ea typeface="Helvetica World Italics"/>
                <a:cs typeface="Helvetica World Italics"/>
                <a:sym typeface="Helvetica World Italics"/>
              </a:rPr>
              <a:t>67. A</a:t>
            </a:r>
            <a:r>
              <a:rPr lang="en-US" sz="2600" i="true" strike="noStrike" u="none">
                <a:solidFill>
                  <a:srgbClr val="000000"/>
                </a:solidFill>
                <a:latin typeface="Helvetica World Italics"/>
                <a:ea typeface="Helvetica World Italics"/>
                <a:cs typeface="Helvetica World Italics"/>
                <a:sym typeface="Helvetica World Italics"/>
              </a:rPr>
              <a:t> in</a:t>
            </a:r>
            <a:r>
              <a:rPr lang="en-US" sz="2600" i="true" strike="noStrike" u="none">
                <a:solidFill>
                  <a:srgbClr val="000000"/>
                </a:solidFill>
                <a:latin typeface="Helvetica World Italics"/>
                <a:ea typeface="Helvetica World Italics"/>
                <a:cs typeface="Helvetica World Italics"/>
                <a:sym typeface="Helvetica World Italics"/>
              </a:rPr>
              <a:t>stituição promoveu atividades d</a:t>
            </a:r>
            <a:r>
              <a:rPr lang="en-US" sz="2600" i="true" strike="noStrike" u="none">
                <a:solidFill>
                  <a:srgbClr val="000000"/>
                </a:solidFill>
                <a:latin typeface="Helvetica World Italics"/>
                <a:ea typeface="Helvetica World Italics"/>
                <a:cs typeface="Helvetica World Italics"/>
                <a:sym typeface="Helvetica World Italics"/>
              </a:rPr>
              <a:t>e </a:t>
            </a:r>
            <a:r>
              <a:rPr lang="en-US" sz="2600" i="true" strike="noStrike" u="none">
                <a:solidFill>
                  <a:srgbClr val="000000"/>
                </a:solidFill>
                <a:latin typeface="Helvetica World Italics"/>
                <a:ea typeface="Helvetica World Italics"/>
                <a:cs typeface="Helvetica World Italics"/>
                <a:sym typeface="Helvetica World Italics"/>
              </a:rPr>
              <a:t>c</a:t>
            </a:r>
            <a:r>
              <a:rPr lang="en-US" sz="2600" i="true" strike="noStrike" u="none">
                <a:solidFill>
                  <a:srgbClr val="000000"/>
                </a:solidFill>
                <a:latin typeface="Helvetica World Italics"/>
                <a:ea typeface="Helvetica World Italics"/>
                <a:cs typeface="Helvetica World Italics"/>
                <a:sym typeface="Helvetica World Italics"/>
              </a:rPr>
              <a:t>ultur</a:t>
            </a:r>
            <a:r>
              <a:rPr lang="en-US" sz="2600" i="true" strike="noStrike" u="none">
                <a:solidFill>
                  <a:srgbClr val="000000"/>
                </a:solidFill>
                <a:latin typeface="Helvetica World Italics"/>
                <a:ea typeface="Helvetica World Italics"/>
                <a:cs typeface="Helvetica World Italics"/>
                <a:sym typeface="Helvetica World Italics"/>
              </a:rPr>
              <a:t>a, de lazer e de interação social.</a:t>
            </a:r>
          </a:p>
          <a:p>
            <a:pPr algn="just" marL="0" indent="0" lvl="0">
              <a:lnSpc>
                <a:spcPts val="3640"/>
              </a:lnSpc>
              <a:spcBef>
                <a:spcPct val="0"/>
              </a:spcBef>
            </a:pPr>
          </a:p>
          <a:p>
            <a:pPr algn="just" marL="0" indent="0" lvl="0">
              <a:lnSpc>
                <a:spcPts val="3640"/>
              </a:lnSpc>
              <a:spcBef>
                <a:spcPct val="0"/>
              </a:spcBef>
            </a:pPr>
            <a:r>
              <a:rPr lang="en-US" sz="2600" i="true" strike="noStrike" u="none">
                <a:solidFill>
                  <a:srgbClr val="AF4C0F"/>
                </a:solidFill>
                <a:latin typeface="Helvetica World Italics"/>
                <a:ea typeface="Helvetica World Italics"/>
                <a:cs typeface="Helvetica World Italics"/>
                <a:sym typeface="Helvetica World Italics"/>
              </a:rPr>
              <a:t>Temos o </a:t>
            </a:r>
            <a:r>
              <a:rPr lang="en-US" b="true" sz="2600" i="true" strike="noStrike" u="none">
                <a:solidFill>
                  <a:srgbClr val="AF4C0F"/>
                </a:solidFill>
                <a:latin typeface="Helvetica World Bold Italics"/>
                <a:ea typeface="Helvetica World Bold Italics"/>
                <a:cs typeface="Helvetica World Bold Italics"/>
                <a:sym typeface="Helvetica World Bold Italics"/>
              </a:rPr>
              <a:t>cinema</a:t>
            </a:r>
            <a:r>
              <a:rPr lang="en-US" sz="2600" i="true" strike="noStrike" u="none">
                <a:solidFill>
                  <a:srgbClr val="AF4C0F"/>
                </a:solidFill>
                <a:latin typeface="Helvetica World Italics"/>
                <a:ea typeface="Helvetica World Italics"/>
                <a:cs typeface="Helvetica World Italics"/>
                <a:sym typeface="Helvetica World Italics"/>
              </a:rPr>
              <a:t> com sessões frequentes e gratuitas, a Secretaria de Gestão de Esporte e Lazer, </a:t>
            </a:r>
            <a:r>
              <a:rPr lang="en-US" b="true" sz="2600" i="true" strike="noStrike" u="none">
                <a:solidFill>
                  <a:srgbClr val="AF4C0F"/>
                </a:solidFill>
                <a:latin typeface="Helvetica World Bold Italics"/>
                <a:ea typeface="Helvetica World Bold Italics"/>
                <a:cs typeface="Helvetica World Bold Italics"/>
                <a:sym typeface="Helvetica World Bold Italics"/>
              </a:rPr>
              <a:t>SEGEL</a:t>
            </a:r>
            <a:r>
              <a:rPr lang="en-US" sz="2600" i="true" strike="noStrike" u="none">
                <a:solidFill>
                  <a:srgbClr val="AF4C0F"/>
                </a:solidFill>
                <a:latin typeface="Helvetica World Italics"/>
                <a:ea typeface="Helvetica World Italics"/>
                <a:cs typeface="Helvetica World Italics"/>
                <a:sym typeface="Helvetica World Italics"/>
              </a:rPr>
              <a:t>, que cuida de atividades esportivas e a </a:t>
            </a:r>
            <a:r>
              <a:rPr lang="en-US" b="true" sz="2600" i="true" strike="noStrike" u="none">
                <a:solidFill>
                  <a:srgbClr val="AF4C0F"/>
                </a:solidFill>
                <a:latin typeface="Helvetica World Bold Italics"/>
                <a:ea typeface="Helvetica World Bold Italics"/>
                <a:cs typeface="Helvetica World Bold Italics"/>
                <a:sym typeface="Helvetica World Bold Italics"/>
              </a:rPr>
              <a:t>Supercult</a:t>
            </a:r>
            <a:r>
              <a:rPr lang="en-US" sz="2600" i="true" strike="noStrike" u="none">
                <a:solidFill>
                  <a:srgbClr val="AF4C0F"/>
                </a:solidFill>
                <a:latin typeface="Helvetica World Italics"/>
                <a:ea typeface="Helvetica World Italics"/>
                <a:cs typeface="Helvetica World Italics"/>
                <a:sym typeface="Helvetica World Italics"/>
              </a:rPr>
              <a:t> que promove diversos eventos culturais para a comunidade acadêmica.</a:t>
            </a: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a:p>
            <a:pPr algn="just" marL="0" indent="0" lvl="0">
              <a:lnSpc>
                <a:spcPts val="3640"/>
              </a:lnSpc>
              <a:spcBef>
                <a:spcPct val="0"/>
              </a:spcBef>
            </a:pPr>
          </a:p>
        </p:txBody>
      </p:sp>
      <p:sp>
        <p:nvSpPr>
          <p:cNvPr name="TextBox 11" id="11"/>
          <p:cNvSpPr txBox="true"/>
          <p:nvPr/>
        </p:nvSpPr>
        <p:spPr>
          <a:xfrm rot="0">
            <a:off x="574676" y="728662"/>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5400000">
            <a:off x="-813046" y="-538887"/>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5400000">
            <a:off x="16583635" y="8268084"/>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88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358671" y="2145485"/>
            <a:ext cx="6499164" cy="4178034"/>
          </a:xfrm>
          <a:custGeom>
            <a:avLst/>
            <a:gdLst/>
            <a:ahLst/>
            <a:cxnLst/>
            <a:rect r="r" b="b" t="t" l="l"/>
            <a:pathLst>
              <a:path h="4178034" w="6499164">
                <a:moveTo>
                  <a:pt x="0" y="0"/>
                </a:moveTo>
                <a:lnTo>
                  <a:pt x="6499164" y="0"/>
                </a:lnTo>
                <a:lnTo>
                  <a:pt x="6499164" y="4178034"/>
                </a:lnTo>
                <a:lnTo>
                  <a:pt x="0" y="4178034"/>
                </a:lnTo>
                <a:lnTo>
                  <a:pt x="0" y="0"/>
                </a:lnTo>
                <a:close/>
              </a:path>
            </a:pathLst>
          </a:custGeom>
          <a:blipFill>
            <a:blip r:embed="rId4"/>
            <a:stretch>
              <a:fillRect l="0" t="0" r="0" b="0"/>
            </a:stretch>
          </a:blipFill>
        </p:spPr>
      </p:sp>
      <p:sp>
        <p:nvSpPr>
          <p:cNvPr name="Freeform 5" id="5"/>
          <p:cNvSpPr/>
          <p:nvPr/>
        </p:nvSpPr>
        <p:spPr>
          <a:xfrm flipH="false" flipV="false" rot="0">
            <a:off x="7579266" y="4406821"/>
            <a:ext cx="4079345" cy="3833397"/>
          </a:xfrm>
          <a:custGeom>
            <a:avLst/>
            <a:gdLst/>
            <a:ahLst/>
            <a:cxnLst/>
            <a:rect r="r" b="b" t="t" l="l"/>
            <a:pathLst>
              <a:path h="3833397" w="4079345">
                <a:moveTo>
                  <a:pt x="0" y="0"/>
                </a:moveTo>
                <a:lnTo>
                  <a:pt x="4079345" y="0"/>
                </a:lnTo>
                <a:lnTo>
                  <a:pt x="4079345" y="3833397"/>
                </a:lnTo>
                <a:lnTo>
                  <a:pt x="0" y="3833397"/>
                </a:lnTo>
                <a:lnTo>
                  <a:pt x="0" y="0"/>
                </a:lnTo>
                <a:close/>
              </a:path>
            </a:pathLst>
          </a:custGeom>
          <a:blipFill>
            <a:blip r:embed="rId5"/>
            <a:stretch>
              <a:fillRect l="0" t="0" r="0" b="0"/>
            </a:stretch>
          </a:blipFill>
        </p:spPr>
      </p:sp>
      <p:sp>
        <p:nvSpPr>
          <p:cNvPr name="Freeform 6" id="6"/>
          <p:cNvSpPr/>
          <p:nvPr/>
        </p:nvSpPr>
        <p:spPr>
          <a:xfrm flipH="false" flipV="false" rot="0">
            <a:off x="12059466" y="6700026"/>
            <a:ext cx="5798369" cy="3080384"/>
          </a:xfrm>
          <a:custGeom>
            <a:avLst/>
            <a:gdLst/>
            <a:ahLst/>
            <a:cxnLst/>
            <a:rect r="r" b="b" t="t" l="l"/>
            <a:pathLst>
              <a:path h="3080384" w="5798369">
                <a:moveTo>
                  <a:pt x="0" y="0"/>
                </a:moveTo>
                <a:lnTo>
                  <a:pt x="5798369" y="0"/>
                </a:lnTo>
                <a:lnTo>
                  <a:pt x="5798369" y="3080384"/>
                </a:lnTo>
                <a:lnTo>
                  <a:pt x="0" y="3080384"/>
                </a:lnTo>
                <a:lnTo>
                  <a:pt x="0" y="0"/>
                </a:lnTo>
                <a:close/>
              </a:path>
            </a:pathLst>
          </a:custGeom>
          <a:blipFill>
            <a:blip r:embed="rId6"/>
            <a:stretch>
              <a:fillRect l="0" t="0" r="0" b="0"/>
            </a:stretch>
          </a:blipFill>
        </p:spPr>
      </p:sp>
      <p:sp>
        <p:nvSpPr>
          <p:cNvPr name="TextBox 7" id="7"/>
          <p:cNvSpPr txBox="true"/>
          <p:nvPr/>
        </p:nvSpPr>
        <p:spPr>
          <a:xfrm rot="0">
            <a:off x="1830490" y="304538"/>
            <a:ext cx="16840535" cy="1527175"/>
          </a:xfrm>
          <a:prstGeom prst="rect">
            <a:avLst/>
          </a:prstGeom>
        </p:spPr>
        <p:txBody>
          <a:bodyPr anchor="t" rtlCol="false" tIns="0" lIns="0" bIns="0" rIns="0">
            <a:spAutoFit/>
          </a:bodyPr>
          <a:lstStyle/>
          <a:p>
            <a:pPr algn="l">
              <a:lnSpc>
                <a:spcPts val="6299"/>
              </a:lnSpc>
            </a:pPr>
            <a:r>
              <a:rPr lang="en-US" sz="4500" b="true">
                <a:solidFill>
                  <a:srgbClr val="B52E28"/>
                </a:solidFill>
                <a:latin typeface="Helvetica World Bold"/>
                <a:ea typeface="Helvetica World Bold"/>
                <a:cs typeface="Helvetica World Bold"/>
                <a:sym typeface="Helvetica World Bold"/>
              </a:rPr>
              <a:t>Conhecendo a UFPE através do Questionário</a:t>
            </a:r>
          </a:p>
          <a:p>
            <a:pPr algn="l">
              <a:lnSpc>
                <a:spcPts val="4900"/>
              </a:lnSpc>
            </a:pPr>
            <a:r>
              <a:rPr lang="en-US" sz="3500" b="true">
                <a:solidFill>
                  <a:srgbClr val="B52E28"/>
                </a:solidFill>
                <a:latin typeface="Helvetica World Bold"/>
                <a:ea typeface="Helvetica World Bold"/>
                <a:cs typeface="Helvetica World Bold"/>
                <a:sym typeface="Helvetica World Bold"/>
              </a:rPr>
              <a:t>Infraestrutura e instalações físicas</a:t>
            </a:r>
          </a:p>
        </p:txBody>
      </p:sp>
      <p:sp>
        <p:nvSpPr>
          <p:cNvPr name="TextBox 8" id="8"/>
          <p:cNvSpPr txBox="true"/>
          <p:nvPr/>
        </p:nvSpPr>
        <p:spPr>
          <a:xfrm rot="0">
            <a:off x="1134597" y="3458709"/>
            <a:ext cx="6320186" cy="8024240"/>
          </a:xfrm>
          <a:prstGeom prst="rect">
            <a:avLst/>
          </a:prstGeom>
        </p:spPr>
        <p:txBody>
          <a:bodyPr anchor="t" rtlCol="false" tIns="0" lIns="0" bIns="0" rIns="0">
            <a:spAutoFit/>
          </a:bodyPr>
          <a:lstStyle/>
          <a:p>
            <a:pPr algn="l" marL="539749" indent="-269875" lvl="1">
              <a:lnSpc>
                <a:spcPts val="4774"/>
              </a:lnSpc>
              <a:buFont typeface="Arial"/>
              <a:buChar char="•"/>
            </a:pPr>
            <a:r>
              <a:rPr lang="en-US" sz="2499">
                <a:solidFill>
                  <a:srgbClr val="000000"/>
                </a:solidFill>
                <a:latin typeface="Helvetica World"/>
                <a:ea typeface="Helvetica World"/>
                <a:cs typeface="Helvetica World"/>
                <a:sym typeface="Helvetica World"/>
              </a:rPr>
              <a:t>Restaurante Universitário</a:t>
            </a:r>
          </a:p>
          <a:p>
            <a:pPr algn="l" marL="539749" indent="-269875" lvl="1">
              <a:lnSpc>
                <a:spcPts val="4774"/>
              </a:lnSpc>
              <a:buFont typeface="Arial"/>
              <a:buChar char="•"/>
            </a:pPr>
            <a:r>
              <a:rPr lang="en-US" sz="2499">
                <a:solidFill>
                  <a:srgbClr val="000000"/>
                </a:solidFill>
                <a:latin typeface="Helvetica World"/>
                <a:ea typeface="Helvetica World"/>
                <a:cs typeface="Helvetica World"/>
                <a:sym typeface="Helvetica World"/>
              </a:rPr>
              <a:t>Bibliotecas (acervo físico e digital)</a:t>
            </a:r>
          </a:p>
          <a:p>
            <a:pPr algn="l" marL="539749" indent="-269875" lvl="1">
              <a:lnSpc>
                <a:spcPts val="4774"/>
              </a:lnSpc>
              <a:buFont typeface="Arial"/>
              <a:buChar char="•"/>
            </a:pPr>
            <a:r>
              <a:rPr lang="en-US" sz="2499">
                <a:solidFill>
                  <a:srgbClr val="000000"/>
                </a:solidFill>
                <a:latin typeface="Helvetica World"/>
                <a:ea typeface="Helvetica World"/>
                <a:cs typeface="Helvetica World"/>
                <a:sym typeface="Helvetica World"/>
              </a:rPr>
              <a:t>Laboratórios</a:t>
            </a:r>
          </a:p>
          <a:p>
            <a:pPr algn="l" marL="539749" indent="-269875" lvl="1">
              <a:lnSpc>
                <a:spcPts val="4774"/>
              </a:lnSpc>
              <a:buFont typeface="Arial"/>
              <a:buChar char="•"/>
            </a:pPr>
            <a:r>
              <a:rPr lang="en-US" sz="2499">
                <a:solidFill>
                  <a:srgbClr val="000000"/>
                </a:solidFill>
                <a:latin typeface="Helvetica World"/>
                <a:ea typeface="Helvetica World"/>
                <a:cs typeface="Helvetica World"/>
                <a:sym typeface="Helvetica World"/>
              </a:rPr>
              <a:t>Wi-Fi livre</a:t>
            </a:r>
          </a:p>
          <a:p>
            <a:pPr algn="l" marL="539749" indent="-269875" lvl="1">
              <a:lnSpc>
                <a:spcPts val="4774"/>
              </a:lnSpc>
              <a:buFont typeface="Arial"/>
              <a:buChar char="•"/>
            </a:pPr>
            <a:r>
              <a:rPr lang="en-US" sz="2499">
                <a:solidFill>
                  <a:srgbClr val="000000"/>
                </a:solidFill>
                <a:latin typeface="Helvetica World"/>
                <a:ea typeface="Helvetica World"/>
                <a:cs typeface="Helvetica World"/>
                <a:sym typeface="Helvetica World"/>
              </a:rPr>
              <a:t>Ônibus Circular</a:t>
            </a:r>
          </a:p>
          <a:p>
            <a:pPr algn="l" marL="539749" indent="-269875" lvl="1">
              <a:lnSpc>
                <a:spcPts val="4774"/>
              </a:lnSpc>
              <a:buFont typeface="Arial"/>
              <a:buChar char="•"/>
            </a:pPr>
            <a:r>
              <a:rPr lang="en-US" sz="2499">
                <a:solidFill>
                  <a:srgbClr val="000000"/>
                </a:solidFill>
                <a:latin typeface="Helvetica World"/>
                <a:ea typeface="Helvetica World"/>
                <a:cs typeface="Helvetica World"/>
                <a:sym typeface="Helvetica World"/>
              </a:rPr>
              <a:t>Atividades de esporte e lazer (SEGEL)</a:t>
            </a:r>
          </a:p>
          <a:p>
            <a:pPr algn="l" marL="539749" indent="-269875" lvl="1">
              <a:lnSpc>
                <a:spcPts val="4774"/>
              </a:lnSpc>
              <a:buFont typeface="Arial"/>
              <a:buChar char="•"/>
            </a:pPr>
            <a:r>
              <a:rPr lang="en-US" sz="2499">
                <a:solidFill>
                  <a:srgbClr val="000000"/>
                </a:solidFill>
                <a:latin typeface="Helvetica World"/>
                <a:ea typeface="Helvetica World"/>
                <a:cs typeface="Helvetica World"/>
                <a:sym typeface="Helvetica World"/>
              </a:rPr>
              <a:t>Núcleo de Acessibilidade- NACE</a:t>
            </a:r>
          </a:p>
          <a:p>
            <a:pPr algn="l" marL="539749" indent="-269875" lvl="1">
              <a:lnSpc>
                <a:spcPts val="4774"/>
              </a:lnSpc>
              <a:buFont typeface="Arial"/>
              <a:buChar char="•"/>
            </a:pPr>
            <a:r>
              <a:rPr lang="en-US" sz="2499">
                <a:solidFill>
                  <a:srgbClr val="000000"/>
                </a:solidFill>
                <a:latin typeface="Helvetica World"/>
                <a:ea typeface="Helvetica World"/>
                <a:cs typeface="Helvetica World"/>
                <a:sym typeface="Helvetica World"/>
              </a:rPr>
              <a:t>Núcleo de Atenção à Saúde do </a:t>
            </a:r>
          </a:p>
          <a:p>
            <a:pPr algn="l">
              <a:lnSpc>
                <a:spcPts val="4774"/>
              </a:lnSpc>
            </a:pPr>
            <a:r>
              <a:rPr lang="en-US" sz="2499">
                <a:solidFill>
                  <a:srgbClr val="000000"/>
                </a:solidFill>
                <a:latin typeface="Helvetica World"/>
                <a:ea typeface="Helvetica World"/>
                <a:cs typeface="Helvetica World"/>
                <a:sym typeface="Helvetica World"/>
              </a:rPr>
              <a:t>     Estudante - NASE</a:t>
            </a:r>
          </a:p>
          <a:p>
            <a:pPr algn="l">
              <a:lnSpc>
                <a:spcPts val="3136"/>
              </a:lnSpc>
            </a:pPr>
          </a:p>
          <a:p>
            <a:pPr algn="l">
              <a:lnSpc>
                <a:spcPts val="2833"/>
              </a:lnSpc>
            </a:pPr>
          </a:p>
          <a:p>
            <a:pPr algn="ctr">
              <a:lnSpc>
                <a:spcPts val="5135"/>
              </a:lnSpc>
            </a:pPr>
          </a:p>
          <a:p>
            <a:pPr algn="ctr">
              <a:lnSpc>
                <a:spcPts val="5135"/>
              </a:lnSpc>
            </a:pPr>
          </a:p>
          <a:p>
            <a:pPr algn="ctr">
              <a:lnSpc>
                <a:spcPts val="5135"/>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TextBox 2" id="2"/>
          <p:cNvSpPr txBox="true"/>
          <p:nvPr/>
        </p:nvSpPr>
        <p:spPr>
          <a:xfrm rot="0">
            <a:off x="1504971" y="1347208"/>
            <a:ext cx="16230600" cy="599440"/>
          </a:xfrm>
          <a:prstGeom prst="rect">
            <a:avLst/>
          </a:prstGeom>
        </p:spPr>
        <p:txBody>
          <a:bodyPr anchor="t" rtlCol="false" tIns="0" lIns="0" bIns="0" rIns="0">
            <a:spAutoFit/>
          </a:bodyPr>
          <a:lstStyle/>
          <a:p>
            <a:pPr algn="l">
              <a:lnSpc>
                <a:spcPts val="4130"/>
              </a:lnSpc>
            </a:pPr>
            <a:r>
              <a:rPr lang="en-US" sz="3500" b="true">
                <a:solidFill>
                  <a:srgbClr val="B52E28"/>
                </a:solidFill>
                <a:latin typeface="Helvetica World Bold"/>
                <a:ea typeface="Helvetica World Bold"/>
                <a:cs typeface="Helvetica World Bold"/>
                <a:sym typeface="Helvetica World Bold"/>
              </a:rPr>
              <a:t>Oportunidades de ampliação da formação acadêmica e profissional</a:t>
            </a:r>
          </a:p>
        </p:txBody>
      </p:sp>
      <p:sp>
        <p:nvSpPr>
          <p:cNvPr name="Freeform 3" id="3"/>
          <p:cNvSpPr/>
          <p:nvPr/>
        </p:nvSpPr>
        <p:spPr>
          <a:xfrm flipH="true" flipV="false" rot="5400000">
            <a:off x="-813046" y="-538887"/>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585015" y="4524927"/>
            <a:ext cx="5370386" cy="5370386"/>
          </a:xfrm>
          <a:custGeom>
            <a:avLst/>
            <a:gdLst/>
            <a:ahLst/>
            <a:cxnLst/>
            <a:rect r="r" b="b" t="t" l="l"/>
            <a:pathLst>
              <a:path h="5370386" w="5370386">
                <a:moveTo>
                  <a:pt x="0" y="0"/>
                </a:moveTo>
                <a:lnTo>
                  <a:pt x="5370386" y="0"/>
                </a:lnTo>
                <a:lnTo>
                  <a:pt x="5370386" y="5370387"/>
                </a:lnTo>
                <a:lnTo>
                  <a:pt x="0" y="5370387"/>
                </a:lnTo>
                <a:lnTo>
                  <a:pt x="0" y="0"/>
                </a:lnTo>
                <a:close/>
              </a:path>
            </a:pathLst>
          </a:custGeom>
          <a:blipFill>
            <a:blip r:embed="rId4"/>
            <a:stretch>
              <a:fillRect l="0" t="0" r="0" b="0"/>
            </a:stretch>
          </a:blipFill>
        </p:spPr>
      </p:sp>
      <p:sp>
        <p:nvSpPr>
          <p:cNvPr name="Freeform 5" id="5"/>
          <p:cNvSpPr/>
          <p:nvPr/>
        </p:nvSpPr>
        <p:spPr>
          <a:xfrm flipH="false" flipV="false" rot="0">
            <a:off x="8018272" y="2463355"/>
            <a:ext cx="4123145" cy="4123145"/>
          </a:xfrm>
          <a:custGeom>
            <a:avLst/>
            <a:gdLst/>
            <a:ahLst/>
            <a:cxnLst/>
            <a:rect r="r" b="b" t="t" l="l"/>
            <a:pathLst>
              <a:path h="4123145" w="4123145">
                <a:moveTo>
                  <a:pt x="0" y="0"/>
                </a:moveTo>
                <a:lnTo>
                  <a:pt x="4123145" y="0"/>
                </a:lnTo>
                <a:lnTo>
                  <a:pt x="4123145" y="4123145"/>
                </a:lnTo>
                <a:lnTo>
                  <a:pt x="0" y="4123145"/>
                </a:lnTo>
                <a:lnTo>
                  <a:pt x="0" y="0"/>
                </a:lnTo>
                <a:close/>
              </a:path>
            </a:pathLst>
          </a:custGeom>
          <a:blipFill>
            <a:blip r:embed="rId5"/>
            <a:stretch>
              <a:fillRect l="0" t="0" r="0" b="0"/>
            </a:stretch>
          </a:blipFill>
        </p:spPr>
      </p:sp>
      <p:sp>
        <p:nvSpPr>
          <p:cNvPr name="Freeform 6" id="6"/>
          <p:cNvSpPr/>
          <p:nvPr/>
        </p:nvSpPr>
        <p:spPr>
          <a:xfrm flipH="false" flipV="false" rot="0">
            <a:off x="12141417" y="5143500"/>
            <a:ext cx="4647597" cy="4647597"/>
          </a:xfrm>
          <a:custGeom>
            <a:avLst/>
            <a:gdLst/>
            <a:ahLst/>
            <a:cxnLst/>
            <a:rect r="r" b="b" t="t" l="l"/>
            <a:pathLst>
              <a:path h="4647597" w="4647597">
                <a:moveTo>
                  <a:pt x="0" y="0"/>
                </a:moveTo>
                <a:lnTo>
                  <a:pt x="4647597" y="0"/>
                </a:lnTo>
                <a:lnTo>
                  <a:pt x="4647597" y="4647597"/>
                </a:lnTo>
                <a:lnTo>
                  <a:pt x="0" y="4647597"/>
                </a:lnTo>
                <a:lnTo>
                  <a:pt x="0" y="0"/>
                </a:lnTo>
                <a:close/>
              </a:path>
            </a:pathLst>
          </a:custGeom>
          <a:blipFill>
            <a:blip r:embed="rId6"/>
            <a:stretch>
              <a:fillRect l="0" t="0" r="0" b="0"/>
            </a:stretch>
          </a:blipFill>
        </p:spPr>
      </p:sp>
      <p:sp>
        <p:nvSpPr>
          <p:cNvPr name="Freeform 7" id="7"/>
          <p:cNvSpPr/>
          <p:nvPr/>
        </p:nvSpPr>
        <p:spPr>
          <a:xfrm flipH="false" flipV="false" rot="0">
            <a:off x="14173247" y="2463355"/>
            <a:ext cx="3751678" cy="3751678"/>
          </a:xfrm>
          <a:custGeom>
            <a:avLst/>
            <a:gdLst/>
            <a:ahLst/>
            <a:cxnLst/>
            <a:rect r="r" b="b" t="t" l="l"/>
            <a:pathLst>
              <a:path h="3751678" w="3751678">
                <a:moveTo>
                  <a:pt x="0" y="0"/>
                </a:moveTo>
                <a:lnTo>
                  <a:pt x="3751678" y="0"/>
                </a:lnTo>
                <a:lnTo>
                  <a:pt x="3751678" y="3751678"/>
                </a:lnTo>
                <a:lnTo>
                  <a:pt x="0" y="3751678"/>
                </a:lnTo>
                <a:lnTo>
                  <a:pt x="0" y="0"/>
                </a:lnTo>
                <a:close/>
              </a:path>
            </a:pathLst>
          </a:custGeom>
          <a:blipFill>
            <a:blip r:embed="rId7"/>
            <a:stretch>
              <a:fillRect l="0" t="0" r="0" b="0"/>
            </a:stretch>
          </a:blipFill>
        </p:spPr>
      </p:sp>
      <p:sp>
        <p:nvSpPr>
          <p:cNvPr name="TextBox 8" id="8"/>
          <p:cNvSpPr txBox="true"/>
          <p:nvPr/>
        </p:nvSpPr>
        <p:spPr>
          <a:xfrm rot="0">
            <a:off x="907675" y="3202729"/>
            <a:ext cx="5327372" cy="5445971"/>
          </a:xfrm>
          <a:prstGeom prst="rect">
            <a:avLst/>
          </a:prstGeom>
        </p:spPr>
        <p:txBody>
          <a:bodyPr anchor="t" rtlCol="false" tIns="0" lIns="0" bIns="0" rIns="0">
            <a:spAutoFit/>
          </a:bodyPr>
          <a:lstStyle/>
          <a:p>
            <a:pPr algn="l" marL="583053" indent="-291527" lvl="1">
              <a:lnSpc>
                <a:spcPts val="4834"/>
              </a:lnSpc>
              <a:buFont typeface="Arial"/>
              <a:buChar char="•"/>
            </a:pPr>
            <a:r>
              <a:rPr lang="en-US" sz="2700">
                <a:solidFill>
                  <a:srgbClr val="000000"/>
                </a:solidFill>
                <a:latin typeface="Helvetica World"/>
                <a:ea typeface="Helvetica World"/>
                <a:cs typeface="Helvetica World"/>
                <a:sym typeface="Helvetica World"/>
              </a:rPr>
              <a:t>Cursos de idiomas (presencial e à distância)</a:t>
            </a:r>
          </a:p>
          <a:p>
            <a:pPr algn="l" marL="583053" indent="-291527" lvl="1">
              <a:lnSpc>
                <a:spcPts val="4834"/>
              </a:lnSpc>
              <a:buFont typeface="Arial"/>
              <a:buChar char="•"/>
            </a:pPr>
            <a:r>
              <a:rPr lang="en-US" sz="2700">
                <a:solidFill>
                  <a:srgbClr val="000000"/>
                </a:solidFill>
                <a:latin typeface="Helvetica World"/>
                <a:ea typeface="Helvetica World"/>
                <a:cs typeface="Helvetica World"/>
                <a:sym typeface="Helvetica World"/>
              </a:rPr>
              <a:t> Oportunidades de intercambio</a:t>
            </a:r>
          </a:p>
          <a:p>
            <a:pPr algn="l" marL="583053" indent="-291527" lvl="1">
              <a:lnSpc>
                <a:spcPts val="4834"/>
              </a:lnSpc>
              <a:buFont typeface="Arial"/>
              <a:buChar char="•"/>
            </a:pPr>
            <a:r>
              <a:rPr lang="en-US" sz="2700">
                <a:solidFill>
                  <a:srgbClr val="000000"/>
                </a:solidFill>
                <a:latin typeface="Helvetica World"/>
                <a:ea typeface="Helvetica World"/>
                <a:cs typeface="Helvetica World"/>
                <a:sym typeface="Helvetica World"/>
              </a:rPr>
              <a:t> Participação em eventos</a:t>
            </a:r>
          </a:p>
          <a:p>
            <a:pPr algn="l" marL="583053" indent="-291527" lvl="1">
              <a:lnSpc>
                <a:spcPts val="4834"/>
              </a:lnSpc>
              <a:buFont typeface="Arial"/>
              <a:buChar char="•"/>
            </a:pPr>
            <a:r>
              <a:rPr lang="en-US" sz="2700">
                <a:solidFill>
                  <a:srgbClr val="000000"/>
                </a:solidFill>
                <a:latin typeface="Helvetica World"/>
                <a:ea typeface="Helvetica World"/>
                <a:cs typeface="Helvetica World"/>
                <a:sym typeface="Helvetica World"/>
              </a:rPr>
              <a:t> Projetos de pesquisa e extensão</a:t>
            </a:r>
          </a:p>
          <a:p>
            <a:pPr algn="l" marL="583053" indent="-291527" lvl="1">
              <a:lnSpc>
                <a:spcPts val="4834"/>
              </a:lnSpc>
              <a:buFont typeface="Arial"/>
              <a:buChar char="•"/>
            </a:pPr>
            <a:r>
              <a:rPr lang="en-US" sz="2700">
                <a:solidFill>
                  <a:srgbClr val="000000"/>
                </a:solidFill>
                <a:latin typeface="Helvetica World"/>
                <a:ea typeface="Helvetica World"/>
                <a:cs typeface="Helvetica World"/>
                <a:sym typeface="Helvetica World"/>
              </a:rPr>
              <a:t> Empresas juniores</a:t>
            </a:r>
          </a:p>
          <a:p>
            <a:pPr algn="l" marL="583053" indent="-291527" lvl="1">
              <a:lnSpc>
                <a:spcPts val="4834"/>
              </a:lnSpc>
              <a:buFont typeface="Arial"/>
              <a:buChar char="•"/>
            </a:pPr>
            <a:r>
              <a:rPr lang="en-US" sz="2700">
                <a:solidFill>
                  <a:srgbClr val="000000"/>
                </a:solidFill>
                <a:latin typeface="Helvetica World"/>
                <a:ea typeface="Helvetica World"/>
                <a:cs typeface="Helvetica World"/>
                <a:sym typeface="Helvetica World"/>
              </a:rPr>
              <a:t>Mobilidade Acadêmica nacional e internacional</a:t>
            </a:r>
          </a:p>
        </p:txBody>
      </p:sp>
      <p:sp>
        <p:nvSpPr>
          <p:cNvPr name="TextBox 9" id="9"/>
          <p:cNvSpPr txBox="true"/>
          <p:nvPr/>
        </p:nvSpPr>
        <p:spPr>
          <a:xfrm rot="0">
            <a:off x="1522041" y="680458"/>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Conhecendo a UFPE através do Questionário</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5400000">
            <a:off x="-245500" y="-245500"/>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5400000">
            <a:off x="15866506" y="7984100"/>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2">
              <a:alphaModFix amt="78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5607443" y="6562645"/>
            <a:ext cx="7073115" cy="2456410"/>
            <a:chOff x="0" y="0"/>
            <a:chExt cx="1862878" cy="646956"/>
          </a:xfrm>
        </p:grpSpPr>
        <p:sp>
          <p:nvSpPr>
            <p:cNvPr name="Freeform 5" id="5"/>
            <p:cNvSpPr/>
            <p:nvPr/>
          </p:nvSpPr>
          <p:spPr>
            <a:xfrm flipH="false" flipV="false" rot="0">
              <a:off x="0" y="0"/>
              <a:ext cx="1862878" cy="646956"/>
            </a:xfrm>
            <a:custGeom>
              <a:avLst/>
              <a:gdLst/>
              <a:ahLst/>
              <a:cxnLst/>
              <a:rect r="r" b="b" t="t" l="l"/>
              <a:pathLst>
                <a:path h="646956" w="1862878">
                  <a:moveTo>
                    <a:pt x="17513" y="0"/>
                  </a:moveTo>
                  <a:lnTo>
                    <a:pt x="1845365" y="0"/>
                  </a:lnTo>
                  <a:cubicBezTo>
                    <a:pt x="1850010" y="0"/>
                    <a:pt x="1854464" y="1845"/>
                    <a:pt x="1857749" y="5129"/>
                  </a:cubicBezTo>
                  <a:cubicBezTo>
                    <a:pt x="1861033" y="8414"/>
                    <a:pt x="1862878" y="12868"/>
                    <a:pt x="1862878" y="17513"/>
                  </a:cubicBezTo>
                  <a:lnTo>
                    <a:pt x="1862878" y="629443"/>
                  </a:lnTo>
                  <a:cubicBezTo>
                    <a:pt x="1862878" y="634087"/>
                    <a:pt x="1861033" y="638542"/>
                    <a:pt x="1857749" y="641826"/>
                  </a:cubicBezTo>
                  <a:cubicBezTo>
                    <a:pt x="1854464" y="645111"/>
                    <a:pt x="1850010" y="646956"/>
                    <a:pt x="1845365" y="646956"/>
                  </a:cubicBezTo>
                  <a:lnTo>
                    <a:pt x="17513" y="646956"/>
                  </a:lnTo>
                  <a:cubicBezTo>
                    <a:pt x="12868" y="646956"/>
                    <a:pt x="8414" y="645111"/>
                    <a:pt x="5129" y="641826"/>
                  </a:cubicBezTo>
                  <a:cubicBezTo>
                    <a:pt x="1845" y="638542"/>
                    <a:pt x="0" y="634087"/>
                    <a:pt x="0" y="629443"/>
                  </a:cubicBezTo>
                  <a:lnTo>
                    <a:pt x="0" y="17513"/>
                  </a:lnTo>
                  <a:cubicBezTo>
                    <a:pt x="0" y="12868"/>
                    <a:pt x="1845" y="8414"/>
                    <a:pt x="5129" y="5129"/>
                  </a:cubicBezTo>
                  <a:cubicBezTo>
                    <a:pt x="8414" y="1845"/>
                    <a:pt x="12868" y="0"/>
                    <a:pt x="17513" y="0"/>
                  </a:cubicBezTo>
                  <a:close/>
                </a:path>
              </a:pathLst>
            </a:custGeom>
            <a:solidFill>
              <a:srgbClr val="B52E28"/>
            </a:solidFill>
          </p:spPr>
        </p:sp>
        <p:sp>
          <p:nvSpPr>
            <p:cNvPr name="TextBox 6" id="6"/>
            <p:cNvSpPr txBox="true"/>
            <p:nvPr/>
          </p:nvSpPr>
          <p:spPr>
            <a:xfrm>
              <a:off x="0" y="-76200"/>
              <a:ext cx="1862878" cy="723156"/>
            </a:xfrm>
            <a:prstGeom prst="rect">
              <a:avLst/>
            </a:prstGeom>
          </p:spPr>
          <p:txBody>
            <a:bodyPr anchor="ctr" rtlCol="false" tIns="50800" lIns="50800" bIns="50800" rIns="50800"/>
            <a:lstStyle/>
            <a:p>
              <a:pPr algn="ctr">
                <a:lnSpc>
                  <a:spcPts val="4049"/>
                </a:lnSpc>
              </a:pPr>
              <a:r>
                <a:rPr lang="en-US" b="true" sz="2699" spc="80" u="sng">
                  <a:solidFill>
                    <a:srgbClr val="FAEFE6"/>
                  </a:solidFill>
                  <a:latin typeface="Aileron Bold"/>
                  <a:ea typeface="Aileron Bold"/>
                  <a:cs typeface="Aileron Bold"/>
                  <a:sym typeface="Aileron Bold"/>
                  <a:hlinkClick r:id="rId4" tooltip="https://www.gov.br/inep/pt-br/areas-de-atuacao/avaliacao-e-exames-educacionais/enade/questionario-do-estudante"/>
                </a:rPr>
                <a:t>Clique aqui!</a:t>
              </a:r>
            </a:p>
          </p:txBody>
        </p:sp>
      </p:grpSp>
      <p:sp>
        <p:nvSpPr>
          <p:cNvPr name="Freeform 7" id="7"/>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a:hlinkClick r:id="rId11" tooltip="https://www.gov.br/inep/pt-br/areas-de-atuacao/avaliacao-e-exames-educacionais/enade/questionario-do-estudante"/>
          </p:cNvPr>
          <p:cNvSpPr/>
          <p:nvPr/>
        </p:nvSpPr>
        <p:spPr>
          <a:xfrm flipH="false" flipV="false" rot="0">
            <a:off x="6178866" y="7081430"/>
            <a:ext cx="1057681" cy="1418841"/>
          </a:xfrm>
          <a:custGeom>
            <a:avLst/>
            <a:gdLst/>
            <a:ahLst/>
            <a:cxnLst/>
            <a:rect r="r" b="b" t="t" l="l"/>
            <a:pathLst>
              <a:path h="1418841" w="1057681">
                <a:moveTo>
                  <a:pt x="0" y="0"/>
                </a:moveTo>
                <a:lnTo>
                  <a:pt x="1057681" y="0"/>
                </a:lnTo>
                <a:lnTo>
                  <a:pt x="1057681" y="1418841"/>
                </a:lnTo>
                <a:lnTo>
                  <a:pt x="0" y="14188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0179784" y="7558569"/>
            <a:ext cx="851062" cy="851062"/>
          </a:xfrm>
          <a:custGeom>
            <a:avLst/>
            <a:gdLst/>
            <a:ahLst/>
            <a:cxnLst/>
            <a:rect r="r" b="b" t="t" l="l"/>
            <a:pathLst>
              <a:path h="851062" w="851062">
                <a:moveTo>
                  <a:pt x="0" y="0"/>
                </a:moveTo>
                <a:lnTo>
                  <a:pt x="851062" y="0"/>
                </a:lnTo>
                <a:lnTo>
                  <a:pt x="851062" y="851062"/>
                </a:lnTo>
                <a:lnTo>
                  <a:pt x="0" y="851062"/>
                </a:lnTo>
                <a:lnTo>
                  <a:pt x="0" y="0"/>
                </a:lnTo>
                <a:close/>
              </a:path>
            </a:pathLst>
          </a:custGeom>
          <a:blipFill>
            <a:blip r:embed="rId12">
              <a:alphaModFix amt="61000"/>
            </a:blip>
            <a:stretch>
              <a:fillRect l="0" t="0" r="0" b="0"/>
            </a:stretch>
          </a:blipFill>
        </p:spPr>
      </p:sp>
      <p:sp>
        <p:nvSpPr>
          <p:cNvPr name="TextBox 11" id="11"/>
          <p:cNvSpPr txBox="true"/>
          <p:nvPr/>
        </p:nvSpPr>
        <p:spPr>
          <a:xfrm rot="0">
            <a:off x="1964692" y="1608086"/>
            <a:ext cx="14988444" cy="3954780"/>
          </a:xfrm>
          <a:prstGeom prst="rect">
            <a:avLst/>
          </a:prstGeom>
        </p:spPr>
        <p:txBody>
          <a:bodyPr anchor="t" rtlCol="false" tIns="0" lIns="0" bIns="0" rIns="0">
            <a:spAutoFit/>
          </a:bodyPr>
          <a:lstStyle/>
          <a:p>
            <a:pPr algn="just">
              <a:lnSpc>
                <a:spcPts val="5160"/>
              </a:lnSpc>
            </a:pPr>
            <a:r>
              <a:rPr lang="en-US" sz="3000">
                <a:solidFill>
                  <a:srgbClr val="000000"/>
                </a:solidFill>
                <a:latin typeface="Helvetica World"/>
                <a:ea typeface="Helvetica World"/>
                <a:cs typeface="Helvetica World"/>
                <a:sym typeface="Helvetica World"/>
              </a:rPr>
              <a:t>Ficou claro como algumas oportunidades ou auxílios que são ofertados pela UFPE, não serão acessados  por todos os estudantes durante seu curso por motivos diversos. Desse modo, é importante se informar antes de marcar a resposta. </a:t>
            </a:r>
            <a:r>
              <a:rPr lang="en-US" sz="3000" b="true">
                <a:solidFill>
                  <a:srgbClr val="000000"/>
                </a:solidFill>
                <a:latin typeface="Helvetica World Bold"/>
                <a:ea typeface="Helvetica World Bold"/>
                <a:cs typeface="Helvetica World Bold"/>
                <a:sym typeface="Helvetica World Bold"/>
              </a:rPr>
              <a:t>Leia  com antecedência quais perguntas podem gerar dúvidas e consulte a coordenação do seu curso.</a:t>
            </a:r>
          </a:p>
          <a:p>
            <a:pPr algn="l">
              <a:lnSpc>
                <a:spcPts val="5160"/>
              </a:lnSpc>
            </a:pPr>
          </a:p>
        </p:txBody>
      </p:sp>
      <p:sp>
        <p:nvSpPr>
          <p:cNvPr name="TextBox 12" id="12"/>
          <p:cNvSpPr txBox="true"/>
          <p:nvPr/>
        </p:nvSpPr>
        <p:spPr>
          <a:xfrm rot="0">
            <a:off x="1508367" y="5793516"/>
            <a:ext cx="15207419" cy="481330"/>
          </a:xfrm>
          <a:prstGeom prst="rect">
            <a:avLst/>
          </a:prstGeom>
        </p:spPr>
        <p:txBody>
          <a:bodyPr anchor="t" rtlCol="false" tIns="0" lIns="0" bIns="0" rIns="0">
            <a:spAutoFit/>
          </a:bodyPr>
          <a:lstStyle/>
          <a:p>
            <a:pPr algn="ctr">
              <a:lnSpc>
                <a:spcPts val="3920"/>
              </a:lnSpc>
            </a:pPr>
            <a:r>
              <a:rPr lang="en-US" sz="2800" b="true">
                <a:solidFill>
                  <a:srgbClr val="B52E28"/>
                </a:solidFill>
                <a:latin typeface="Open Sans Bold"/>
                <a:ea typeface="Open Sans Bold"/>
                <a:cs typeface="Open Sans Bold"/>
                <a:sym typeface="Open Sans Bold"/>
              </a:rPr>
              <a:t>CONFIRA O QUESTIONÁRIO COMPLETO!</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5400000">
            <a:off x="16142053" y="7984100"/>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921612" y="1028700"/>
            <a:ext cx="6749411" cy="1830778"/>
          </a:xfrm>
          <a:custGeom>
            <a:avLst/>
            <a:gdLst/>
            <a:ahLst/>
            <a:cxnLst/>
            <a:rect r="r" b="b" t="t" l="l"/>
            <a:pathLst>
              <a:path h="1830778" w="6749411">
                <a:moveTo>
                  <a:pt x="0" y="0"/>
                </a:moveTo>
                <a:lnTo>
                  <a:pt x="6749412" y="0"/>
                </a:lnTo>
                <a:lnTo>
                  <a:pt x="6749412" y="1830778"/>
                </a:lnTo>
                <a:lnTo>
                  <a:pt x="0" y="1830778"/>
                </a:lnTo>
                <a:lnTo>
                  <a:pt x="0" y="0"/>
                </a:lnTo>
                <a:close/>
              </a:path>
            </a:pathLst>
          </a:custGeom>
          <a:blipFill>
            <a:blip r:embed="rId8"/>
            <a:stretch>
              <a:fillRect l="0" t="0" r="0" b="0"/>
            </a:stretch>
          </a:blipFill>
        </p:spPr>
      </p:sp>
      <p:sp>
        <p:nvSpPr>
          <p:cNvPr name="TextBox 6" id="6"/>
          <p:cNvSpPr txBox="true"/>
          <p:nvPr/>
        </p:nvSpPr>
        <p:spPr>
          <a:xfrm rot="0">
            <a:off x="1717820" y="2488786"/>
            <a:ext cx="15156996" cy="3990848"/>
          </a:xfrm>
          <a:prstGeom prst="rect">
            <a:avLst/>
          </a:prstGeom>
        </p:spPr>
        <p:txBody>
          <a:bodyPr anchor="t" rtlCol="false" tIns="0" lIns="0" bIns="0" rIns="0">
            <a:spAutoFit/>
          </a:bodyPr>
          <a:lstStyle/>
          <a:p>
            <a:pPr algn="just">
              <a:lnSpc>
                <a:spcPts val="6255"/>
              </a:lnSpc>
            </a:pPr>
          </a:p>
          <a:p>
            <a:pPr algn="just">
              <a:lnSpc>
                <a:spcPts val="6255"/>
              </a:lnSpc>
            </a:pPr>
            <a:r>
              <a:rPr lang="en-US" sz="3399">
                <a:solidFill>
                  <a:srgbClr val="000000"/>
                </a:solidFill>
                <a:latin typeface="Helvetica World"/>
                <a:ea typeface="Helvetica World"/>
                <a:cs typeface="Helvetica World"/>
                <a:sym typeface="Helvetica World"/>
              </a:rPr>
              <a:t>O estudante inscrito que faltar ao exame por algum motivo previsto no edital terá direito à dispensa de prova, mas </a:t>
            </a:r>
            <a:r>
              <a:rPr lang="en-US" sz="3399" b="true">
                <a:solidFill>
                  <a:srgbClr val="000000"/>
                </a:solidFill>
                <a:latin typeface="Helvetica World Bold"/>
                <a:ea typeface="Helvetica World Bold"/>
                <a:cs typeface="Helvetica World Bold"/>
                <a:sym typeface="Helvetica World Bold"/>
              </a:rPr>
              <a:t>caso não tenha preenchido o Questionário ficará irregular até agosto de 2026</a:t>
            </a:r>
            <a:r>
              <a:rPr lang="en-US" sz="3399">
                <a:solidFill>
                  <a:srgbClr val="000000"/>
                </a:solidFill>
                <a:latin typeface="Helvetica World"/>
                <a:ea typeface="Helvetica World"/>
                <a:cs typeface="Helvetica World"/>
                <a:sym typeface="Helvetica World"/>
              </a:rPr>
              <a:t>, uma vez que o Questionário do Estudante é uma etapa obrigatória do ENADE.</a:t>
            </a:r>
          </a:p>
        </p:txBody>
      </p:sp>
      <p:sp>
        <p:nvSpPr>
          <p:cNvPr name="TextBox 7" id="7"/>
          <p:cNvSpPr txBox="true"/>
          <p:nvPr/>
        </p:nvSpPr>
        <p:spPr>
          <a:xfrm rot="0">
            <a:off x="1842718" y="1304906"/>
            <a:ext cx="15156996" cy="819151"/>
          </a:xfrm>
          <a:prstGeom prst="rect">
            <a:avLst/>
          </a:prstGeom>
        </p:spPr>
        <p:txBody>
          <a:bodyPr anchor="t" rtlCol="false" tIns="0" lIns="0" bIns="0" rIns="0">
            <a:spAutoFit/>
          </a:bodyPr>
          <a:lstStyle/>
          <a:p>
            <a:pPr algn="ctr">
              <a:lnSpc>
                <a:spcPts val="6299"/>
              </a:lnSpc>
            </a:pPr>
            <a:r>
              <a:rPr lang="en-US" sz="4499" b="true">
                <a:solidFill>
                  <a:srgbClr val="7D0509"/>
                </a:solidFill>
                <a:latin typeface="Helvetica World Bold"/>
                <a:ea typeface="Helvetica World Bold"/>
                <a:cs typeface="Helvetica World Bold"/>
                <a:sym typeface="Helvetica World Bold"/>
              </a:rPr>
              <a:t>IMPORTANTE!</a:t>
            </a:r>
          </a:p>
        </p:txBody>
      </p:sp>
      <p:sp>
        <p:nvSpPr>
          <p:cNvPr name="Freeform 8" id="8"/>
          <p:cNvSpPr/>
          <p:nvPr/>
        </p:nvSpPr>
        <p:spPr>
          <a:xfrm flipH="false" flipV="true" rot="-5400000">
            <a:off x="0" y="0"/>
            <a:ext cx="2274992" cy="2274992"/>
          </a:xfrm>
          <a:custGeom>
            <a:avLst/>
            <a:gdLst/>
            <a:ahLst/>
            <a:cxnLst/>
            <a:rect r="r" b="b" t="t" l="l"/>
            <a:pathLst>
              <a:path h="2274992" w="2274992">
                <a:moveTo>
                  <a:pt x="0" y="2274992"/>
                </a:moveTo>
                <a:lnTo>
                  <a:pt x="2274992" y="2274992"/>
                </a:lnTo>
                <a:lnTo>
                  <a:pt x="2274992" y="0"/>
                </a:lnTo>
                <a:lnTo>
                  <a:pt x="0" y="0"/>
                </a:lnTo>
                <a:lnTo>
                  <a:pt x="0" y="227499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8367" y="7854301"/>
            <a:ext cx="15269253" cy="1285239"/>
          </a:xfrm>
          <a:prstGeom prst="rect">
            <a:avLst/>
          </a:prstGeom>
        </p:spPr>
        <p:txBody>
          <a:bodyPr anchor="t" rtlCol="false" tIns="0" lIns="0" bIns="0" rIns="0">
            <a:spAutoFit/>
          </a:bodyPr>
          <a:lstStyle/>
          <a:p>
            <a:pPr algn="ctr">
              <a:lnSpc>
                <a:spcPts val="4760"/>
              </a:lnSpc>
            </a:pPr>
            <a:r>
              <a:rPr lang="en-US" sz="3400" b="true">
                <a:solidFill>
                  <a:srgbClr val="EA0000"/>
                </a:solidFill>
                <a:latin typeface="Helvetica World Bold"/>
                <a:ea typeface="Helvetica World Bold"/>
                <a:cs typeface="Helvetica World Bold"/>
                <a:sym typeface="Helvetica World Bold"/>
              </a:rPr>
              <a:t>"O ENADE avalia o curso, não o aluno, e o Questionário do Estudante é sua voz!"</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TextBox 2" id="2"/>
          <p:cNvSpPr txBox="true"/>
          <p:nvPr/>
        </p:nvSpPr>
        <p:spPr>
          <a:xfrm rot="0">
            <a:off x="2031294" y="431448"/>
            <a:ext cx="15544800" cy="1638300"/>
          </a:xfrm>
          <a:prstGeom prst="rect">
            <a:avLst/>
          </a:prstGeom>
        </p:spPr>
        <p:txBody>
          <a:bodyPr anchor="t" rtlCol="false" tIns="0" lIns="0" bIns="0" rIns="0">
            <a:spAutoFit/>
          </a:bodyPr>
          <a:lstStyle/>
          <a:p>
            <a:pPr algn="just">
              <a:lnSpc>
                <a:spcPts val="6299"/>
              </a:lnSpc>
            </a:pPr>
            <a:r>
              <a:rPr lang="en-US" sz="4500" b="true">
                <a:solidFill>
                  <a:srgbClr val="B52E28"/>
                </a:solidFill>
                <a:latin typeface="Helvetica World Bold"/>
                <a:ea typeface="Helvetica World Bold"/>
                <a:cs typeface="Helvetica World Bold"/>
                <a:sym typeface="Helvetica World Bold"/>
              </a:rPr>
              <a:t>Como acessar o Questionário do Estudante?</a:t>
            </a:r>
          </a:p>
          <a:p>
            <a:pPr algn="just">
              <a:lnSpc>
                <a:spcPts val="6299"/>
              </a:lnSpc>
            </a:pPr>
          </a:p>
        </p:txBody>
      </p:sp>
      <p:sp>
        <p:nvSpPr>
          <p:cNvPr name="Freeform 3" id="3"/>
          <p:cNvSpPr/>
          <p:nvPr/>
        </p:nvSpPr>
        <p:spPr>
          <a:xfrm flipH="false" flipV="false" rot="0">
            <a:off x="4281981" y="4352822"/>
            <a:ext cx="9724039" cy="5311756"/>
          </a:xfrm>
          <a:custGeom>
            <a:avLst/>
            <a:gdLst/>
            <a:ahLst/>
            <a:cxnLst/>
            <a:rect r="r" b="b" t="t" l="l"/>
            <a:pathLst>
              <a:path h="5311756" w="9724039">
                <a:moveTo>
                  <a:pt x="0" y="0"/>
                </a:moveTo>
                <a:lnTo>
                  <a:pt x="9724038" y="0"/>
                </a:lnTo>
                <a:lnTo>
                  <a:pt x="9724038" y="5311756"/>
                </a:lnTo>
                <a:lnTo>
                  <a:pt x="0" y="5311756"/>
                </a:lnTo>
                <a:lnTo>
                  <a:pt x="0" y="0"/>
                </a:lnTo>
                <a:close/>
              </a:path>
            </a:pathLst>
          </a:custGeom>
          <a:blipFill>
            <a:blip r:embed="rId2"/>
            <a:stretch>
              <a:fillRect l="0" t="0" r="0" b="0"/>
            </a:stretch>
          </a:blipFill>
        </p:spPr>
      </p:sp>
      <p:sp>
        <p:nvSpPr>
          <p:cNvPr name="TextBox 4" id="4"/>
          <p:cNvSpPr txBox="true"/>
          <p:nvPr/>
        </p:nvSpPr>
        <p:spPr>
          <a:xfrm rot="0">
            <a:off x="994253" y="2405140"/>
            <a:ext cx="16066290" cy="548284"/>
          </a:xfrm>
          <a:prstGeom prst="rect">
            <a:avLst/>
          </a:prstGeom>
        </p:spPr>
        <p:txBody>
          <a:bodyPr anchor="t" rtlCol="false" tIns="0" lIns="0" bIns="0" rIns="0">
            <a:spAutoFit/>
          </a:bodyPr>
          <a:lstStyle/>
          <a:p>
            <a:pPr algn="just" marL="680120" indent="-340060" lvl="1">
              <a:lnSpc>
                <a:spcPts val="4410"/>
              </a:lnSpc>
              <a:buAutoNum type="arabicPeriod" startAt="1"/>
            </a:pPr>
            <a:r>
              <a:rPr lang="en-US" sz="3150">
                <a:solidFill>
                  <a:srgbClr val="000000"/>
                </a:solidFill>
                <a:latin typeface="Helvetica World"/>
                <a:ea typeface="Helvetica World"/>
                <a:cs typeface="Helvetica World"/>
                <a:sym typeface="Helvetica World"/>
              </a:rPr>
              <a:t>Você vai precisar ter uma conta no gov.br para conseguir acessar o sistema Enade</a:t>
            </a:r>
          </a:p>
        </p:txBody>
      </p:sp>
      <p:sp>
        <p:nvSpPr>
          <p:cNvPr name="TextBox 5" id="5"/>
          <p:cNvSpPr txBox="true"/>
          <p:nvPr/>
        </p:nvSpPr>
        <p:spPr>
          <a:xfrm rot="0">
            <a:off x="4230237" y="3698739"/>
            <a:ext cx="11762497" cy="348492"/>
          </a:xfrm>
          <a:prstGeom prst="rect">
            <a:avLst/>
          </a:prstGeom>
        </p:spPr>
        <p:txBody>
          <a:bodyPr anchor="t" rtlCol="false" tIns="0" lIns="0" bIns="0" rIns="0">
            <a:spAutoFit/>
          </a:bodyPr>
          <a:lstStyle/>
          <a:p>
            <a:pPr algn="l">
              <a:lnSpc>
                <a:spcPts val="2841"/>
              </a:lnSpc>
            </a:pPr>
            <a:r>
              <a:rPr lang="en-US" sz="2029" u="sng">
                <a:solidFill>
                  <a:srgbClr val="1A62FF"/>
                </a:solidFill>
                <a:latin typeface="Arimo"/>
                <a:ea typeface="Arimo"/>
                <a:cs typeface="Arimo"/>
                <a:sym typeface="Arimo"/>
                <a:hlinkClick r:id="rId3" tooltip="https://sso.acesso.gov.br/login?client_id=www.gov.br&amp;authorization_id=1975b002ced"/>
              </a:rPr>
              <a:t>https://sso.acesso.gov.br/login?client_id=www.gov.br&amp;authorization_id=1975b002ced</a:t>
            </a:r>
          </a:p>
        </p:txBody>
      </p:sp>
      <p:sp>
        <p:nvSpPr>
          <p:cNvPr name="Freeform 6" id="6"/>
          <p:cNvSpPr/>
          <p:nvPr/>
        </p:nvSpPr>
        <p:spPr>
          <a:xfrm flipH="true" flipV="false" rot="-5467681">
            <a:off x="16028067" y="7781567"/>
            <a:ext cx="2481250" cy="2481250"/>
          </a:xfrm>
          <a:custGeom>
            <a:avLst/>
            <a:gdLst/>
            <a:ahLst/>
            <a:cxnLst/>
            <a:rect r="r" b="b" t="t" l="l"/>
            <a:pathLst>
              <a:path h="2481250" w="2481250">
                <a:moveTo>
                  <a:pt x="2481250" y="0"/>
                </a:moveTo>
                <a:lnTo>
                  <a:pt x="0" y="0"/>
                </a:lnTo>
                <a:lnTo>
                  <a:pt x="0" y="2481250"/>
                </a:lnTo>
                <a:lnTo>
                  <a:pt x="2481250" y="2481250"/>
                </a:lnTo>
                <a:lnTo>
                  <a:pt x="2481250" y="0"/>
                </a:lnTo>
                <a:close/>
              </a:path>
            </a:pathLst>
          </a:custGeom>
          <a:blipFill>
            <a:blip r:embed="rId4">
              <a:alphaModFix amt="78000"/>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true" rot="-5400000">
            <a:off x="-517106" y="-478652"/>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4">
              <a:alphaModFix amt="89000"/>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5400000">
            <a:off x="-530374" y="-251241"/>
            <a:ext cx="2274992" cy="2274992"/>
          </a:xfrm>
          <a:custGeom>
            <a:avLst/>
            <a:gdLst/>
            <a:ahLst/>
            <a:cxnLst/>
            <a:rect r="r" b="b" t="t" l="l"/>
            <a:pathLst>
              <a:path h="2274992" w="2274992">
                <a:moveTo>
                  <a:pt x="0" y="2274992"/>
                </a:moveTo>
                <a:lnTo>
                  <a:pt x="2274992" y="2274992"/>
                </a:lnTo>
                <a:lnTo>
                  <a:pt x="2274992" y="0"/>
                </a:lnTo>
                <a:lnTo>
                  <a:pt x="0" y="0"/>
                </a:lnTo>
                <a:lnTo>
                  <a:pt x="0" y="2274992"/>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26712" y="1778820"/>
            <a:ext cx="7188689" cy="7265230"/>
            <a:chOff x="0" y="0"/>
            <a:chExt cx="1893317" cy="1913476"/>
          </a:xfrm>
        </p:grpSpPr>
        <p:sp>
          <p:nvSpPr>
            <p:cNvPr name="Freeform 4" id="4"/>
            <p:cNvSpPr/>
            <p:nvPr/>
          </p:nvSpPr>
          <p:spPr>
            <a:xfrm flipH="false" flipV="false" rot="0">
              <a:off x="0" y="0"/>
              <a:ext cx="1893317" cy="1913476"/>
            </a:xfrm>
            <a:custGeom>
              <a:avLst/>
              <a:gdLst/>
              <a:ahLst/>
              <a:cxnLst/>
              <a:rect r="r" b="b" t="t" l="l"/>
              <a:pathLst>
                <a:path h="1913476" w="1893317">
                  <a:moveTo>
                    <a:pt x="0" y="0"/>
                  </a:moveTo>
                  <a:lnTo>
                    <a:pt x="1893317" y="0"/>
                  </a:lnTo>
                  <a:lnTo>
                    <a:pt x="1893317" y="1913476"/>
                  </a:lnTo>
                  <a:lnTo>
                    <a:pt x="0" y="1913476"/>
                  </a:lnTo>
                  <a:close/>
                </a:path>
              </a:pathLst>
            </a:custGeom>
            <a:solidFill>
              <a:srgbClr val="F1B68E"/>
            </a:solidFill>
          </p:spPr>
        </p:sp>
        <p:sp>
          <p:nvSpPr>
            <p:cNvPr name="TextBox 5" id="5"/>
            <p:cNvSpPr txBox="true"/>
            <p:nvPr/>
          </p:nvSpPr>
          <p:spPr>
            <a:xfrm>
              <a:off x="0" y="-57150"/>
              <a:ext cx="1893317" cy="1970626"/>
            </a:xfrm>
            <a:prstGeom prst="rect">
              <a:avLst/>
            </a:prstGeom>
          </p:spPr>
          <p:txBody>
            <a:bodyPr anchor="ctr" rtlCol="false" tIns="50800" lIns="50800" bIns="50800" rIns="50800"/>
            <a:lstStyle/>
            <a:p>
              <a:pPr algn="ctr">
                <a:lnSpc>
                  <a:spcPts val="3299"/>
                </a:lnSpc>
              </a:pPr>
            </a:p>
          </p:txBody>
        </p:sp>
      </p:grpSp>
      <p:grpSp>
        <p:nvGrpSpPr>
          <p:cNvPr name="Group 6" id="6"/>
          <p:cNvGrpSpPr/>
          <p:nvPr/>
        </p:nvGrpSpPr>
        <p:grpSpPr>
          <a:xfrm rot="0">
            <a:off x="9731429" y="1778820"/>
            <a:ext cx="7188689" cy="7265230"/>
            <a:chOff x="0" y="0"/>
            <a:chExt cx="1893317" cy="1913476"/>
          </a:xfrm>
        </p:grpSpPr>
        <p:sp>
          <p:nvSpPr>
            <p:cNvPr name="Freeform 7" id="7"/>
            <p:cNvSpPr/>
            <p:nvPr/>
          </p:nvSpPr>
          <p:spPr>
            <a:xfrm flipH="false" flipV="false" rot="0">
              <a:off x="0" y="0"/>
              <a:ext cx="1893317" cy="1913476"/>
            </a:xfrm>
            <a:custGeom>
              <a:avLst/>
              <a:gdLst/>
              <a:ahLst/>
              <a:cxnLst/>
              <a:rect r="r" b="b" t="t" l="l"/>
              <a:pathLst>
                <a:path h="1913476" w="1893317">
                  <a:moveTo>
                    <a:pt x="0" y="0"/>
                  </a:moveTo>
                  <a:lnTo>
                    <a:pt x="1893317" y="0"/>
                  </a:lnTo>
                  <a:lnTo>
                    <a:pt x="1893317" y="1913476"/>
                  </a:lnTo>
                  <a:lnTo>
                    <a:pt x="0" y="1913476"/>
                  </a:lnTo>
                  <a:close/>
                </a:path>
              </a:pathLst>
            </a:custGeom>
            <a:solidFill>
              <a:srgbClr val="F1B68E"/>
            </a:solidFill>
          </p:spPr>
        </p:sp>
        <p:sp>
          <p:nvSpPr>
            <p:cNvPr name="TextBox 8" id="8"/>
            <p:cNvSpPr txBox="true"/>
            <p:nvPr/>
          </p:nvSpPr>
          <p:spPr>
            <a:xfrm>
              <a:off x="0" y="-57150"/>
              <a:ext cx="1893317" cy="1970626"/>
            </a:xfrm>
            <a:prstGeom prst="rect">
              <a:avLst/>
            </a:prstGeom>
          </p:spPr>
          <p:txBody>
            <a:bodyPr anchor="ctr" rtlCol="false" tIns="50800" lIns="50800" bIns="50800" rIns="50800"/>
            <a:lstStyle/>
            <a:p>
              <a:pPr algn="ctr">
                <a:lnSpc>
                  <a:spcPts val="3299"/>
                </a:lnSpc>
              </a:pPr>
            </a:p>
          </p:txBody>
        </p:sp>
      </p:grpSp>
      <p:sp>
        <p:nvSpPr>
          <p:cNvPr name="TextBox 9" id="9"/>
          <p:cNvSpPr txBox="true"/>
          <p:nvPr/>
        </p:nvSpPr>
        <p:spPr>
          <a:xfrm rot="0">
            <a:off x="2086500" y="2645030"/>
            <a:ext cx="5737713" cy="6043613"/>
          </a:xfrm>
          <a:prstGeom prst="rect">
            <a:avLst/>
          </a:prstGeom>
        </p:spPr>
        <p:txBody>
          <a:bodyPr anchor="t" rtlCol="false" tIns="0" lIns="0" bIns="0" rIns="0">
            <a:spAutoFit/>
          </a:bodyPr>
          <a:lstStyle/>
          <a:p>
            <a:pPr algn="just">
              <a:lnSpc>
                <a:spcPts val="3499"/>
              </a:lnSpc>
            </a:pPr>
          </a:p>
          <a:p>
            <a:pPr algn="just">
              <a:lnSpc>
                <a:spcPts val="4074"/>
              </a:lnSpc>
            </a:pPr>
            <a:r>
              <a:rPr lang="en-US" sz="2499">
                <a:solidFill>
                  <a:srgbClr val="000000"/>
                </a:solidFill>
                <a:latin typeface="Helvetica World"/>
                <a:ea typeface="Helvetica World"/>
                <a:cs typeface="Helvetica World"/>
                <a:sym typeface="Helvetica World"/>
              </a:rPr>
              <a:t>O ENADE (Exame Nacional de Desempenho dos Estudantes) é uma prova obrigatória para os alunos concluintes da graduação, que avalia o desempenho dos estudantes em relação aos conteúdos programáticos do curso. O objetivo do ENADE é medir a qualidade da formação superior e fornecer informações que contribuam para a elaboração de políticas públicas na área da educação superior.</a:t>
            </a:r>
          </a:p>
        </p:txBody>
      </p:sp>
      <p:sp>
        <p:nvSpPr>
          <p:cNvPr name="TextBox 10" id="10"/>
          <p:cNvSpPr txBox="true"/>
          <p:nvPr/>
        </p:nvSpPr>
        <p:spPr>
          <a:xfrm rot="0">
            <a:off x="10212350" y="2163635"/>
            <a:ext cx="6226847" cy="5111750"/>
          </a:xfrm>
          <a:prstGeom prst="rect">
            <a:avLst/>
          </a:prstGeom>
        </p:spPr>
        <p:txBody>
          <a:bodyPr anchor="t" rtlCol="false" tIns="0" lIns="0" bIns="0" rIns="0">
            <a:spAutoFit/>
          </a:bodyPr>
          <a:lstStyle/>
          <a:p>
            <a:pPr algn="l">
              <a:lnSpc>
                <a:spcPts val="4074"/>
              </a:lnSpc>
            </a:pPr>
          </a:p>
          <a:p>
            <a:pPr algn="just">
              <a:lnSpc>
                <a:spcPts val="4074"/>
              </a:lnSpc>
            </a:pPr>
          </a:p>
          <a:p>
            <a:pPr algn="just">
              <a:lnSpc>
                <a:spcPts val="4074"/>
              </a:lnSpc>
            </a:pPr>
            <a:r>
              <a:rPr lang="en-US" sz="2499" spc="-104">
                <a:solidFill>
                  <a:srgbClr val="000000"/>
                </a:solidFill>
                <a:latin typeface="Helvetica World"/>
                <a:ea typeface="Helvetica World"/>
                <a:cs typeface="Helvetica World"/>
                <a:sym typeface="Helvetica World"/>
              </a:rPr>
              <a:t>O Questionário do Estudante do ENADE é uma etapa obrigatória para os concluintes de cursos de graduação que forem inscritos no exame. Seu preenchimento é indispensável para regularizar a situação do estudante junto ao INEP (</a:t>
            </a:r>
            <a:r>
              <a:rPr lang="en-US" sz="2499" spc="-104">
                <a:solidFill>
                  <a:srgbClr val="000000"/>
                </a:solidFill>
                <a:latin typeface="Helvetica World"/>
                <a:ea typeface="Helvetica World"/>
                <a:cs typeface="Helvetica World"/>
                <a:sym typeface="Helvetica World"/>
              </a:rPr>
              <a:t>Instituto Nacional de Estudos e Pesquisas Educacionais Anísio Teixeira</a:t>
            </a:r>
            <a:r>
              <a:rPr lang="en-US" sz="2499" spc="-104">
                <a:solidFill>
                  <a:srgbClr val="000000"/>
                </a:solidFill>
                <a:latin typeface="Helvetica World"/>
                <a:ea typeface="Helvetica World"/>
                <a:cs typeface="Helvetica World"/>
                <a:sym typeface="Helvetica World"/>
              </a:rPr>
              <a:t>) e garantir a emissão do diploma.</a:t>
            </a:r>
          </a:p>
        </p:txBody>
      </p:sp>
      <p:sp>
        <p:nvSpPr>
          <p:cNvPr name="TextBox 11" id="11"/>
          <p:cNvSpPr txBox="true"/>
          <p:nvPr/>
        </p:nvSpPr>
        <p:spPr>
          <a:xfrm rot="0">
            <a:off x="2086500" y="2438655"/>
            <a:ext cx="2836813" cy="460375"/>
          </a:xfrm>
          <a:prstGeom prst="rect">
            <a:avLst/>
          </a:prstGeom>
        </p:spPr>
        <p:txBody>
          <a:bodyPr anchor="t" rtlCol="false" tIns="0" lIns="0" bIns="0" rIns="0">
            <a:spAutoFit/>
          </a:bodyPr>
          <a:lstStyle/>
          <a:p>
            <a:pPr algn="ctr">
              <a:lnSpc>
                <a:spcPts val="3499"/>
              </a:lnSpc>
            </a:pPr>
            <a:r>
              <a:rPr lang="en-US" sz="2499" b="true">
                <a:solidFill>
                  <a:srgbClr val="B52E28"/>
                </a:solidFill>
                <a:latin typeface="Helvetica World Bold"/>
                <a:ea typeface="Helvetica World Bold"/>
                <a:cs typeface="Helvetica World Bold"/>
                <a:sym typeface="Helvetica World Bold"/>
              </a:rPr>
              <a:t>O que é o ENADE?</a:t>
            </a:r>
          </a:p>
        </p:txBody>
      </p:sp>
      <p:sp>
        <p:nvSpPr>
          <p:cNvPr name="TextBox 12" id="12"/>
          <p:cNvSpPr txBox="true"/>
          <p:nvPr/>
        </p:nvSpPr>
        <p:spPr>
          <a:xfrm rot="0">
            <a:off x="9498774" y="2438655"/>
            <a:ext cx="7188689" cy="460375"/>
          </a:xfrm>
          <a:prstGeom prst="rect">
            <a:avLst/>
          </a:prstGeom>
        </p:spPr>
        <p:txBody>
          <a:bodyPr anchor="t" rtlCol="false" tIns="0" lIns="0" bIns="0" rIns="0">
            <a:spAutoFit/>
          </a:bodyPr>
          <a:lstStyle/>
          <a:p>
            <a:pPr algn="ctr">
              <a:lnSpc>
                <a:spcPts val="3499"/>
              </a:lnSpc>
            </a:pPr>
            <a:r>
              <a:rPr lang="en-US" sz="2499" b="true">
                <a:solidFill>
                  <a:srgbClr val="B52E28"/>
                </a:solidFill>
                <a:latin typeface="Helvetica World Bold"/>
                <a:ea typeface="Helvetica World Bold"/>
                <a:cs typeface="Helvetica World Bold"/>
                <a:sym typeface="Helvetica World Bold"/>
              </a:rPr>
              <a:t>O que é o Questionário do Estudante?</a:t>
            </a:r>
          </a:p>
        </p:txBody>
      </p:sp>
      <p:sp>
        <p:nvSpPr>
          <p:cNvPr name="Freeform 13" id="13"/>
          <p:cNvSpPr/>
          <p:nvPr/>
        </p:nvSpPr>
        <p:spPr>
          <a:xfrm flipH="false" flipV="true" rot="5201950">
            <a:off x="16349788" y="8627410"/>
            <a:ext cx="2274992" cy="2274992"/>
          </a:xfrm>
          <a:custGeom>
            <a:avLst/>
            <a:gdLst/>
            <a:ahLst/>
            <a:cxnLst/>
            <a:rect r="r" b="b" t="t" l="l"/>
            <a:pathLst>
              <a:path h="2274992" w="2274992">
                <a:moveTo>
                  <a:pt x="0" y="2274992"/>
                </a:moveTo>
                <a:lnTo>
                  <a:pt x="2274992" y="2274992"/>
                </a:lnTo>
                <a:lnTo>
                  <a:pt x="2274992" y="0"/>
                </a:lnTo>
                <a:lnTo>
                  <a:pt x="0" y="0"/>
                </a:lnTo>
                <a:lnTo>
                  <a:pt x="0" y="2274992"/>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false" rot="0">
            <a:off x="9620860" y="5449276"/>
            <a:ext cx="6227216" cy="4345366"/>
          </a:xfrm>
          <a:custGeom>
            <a:avLst/>
            <a:gdLst/>
            <a:ahLst/>
            <a:cxnLst/>
            <a:rect r="r" b="b" t="t" l="l"/>
            <a:pathLst>
              <a:path h="4345366" w="6227216">
                <a:moveTo>
                  <a:pt x="0" y="0"/>
                </a:moveTo>
                <a:lnTo>
                  <a:pt x="6227216" y="0"/>
                </a:lnTo>
                <a:lnTo>
                  <a:pt x="6227216" y="4345366"/>
                </a:lnTo>
                <a:lnTo>
                  <a:pt x="0" y="4345366"/>
                </a:lnTo>
                <a:lnTo>
                  <a:pt x="0" y="0"/>
                </a:lnTo>
                <a:close/>
              </a:path>
            </a:pathLst>
          </a:custGeom>
          <a:blipFill>
            <a:blip r:embed="rId2"/>
            <a:stretch>
              <a:fillRect l="-112797" t="-30182" r="-112529" b="-120409"/>
            </a:stretch>
          </a:blipFill>
        </p:spPr>
      </p:sp>
      <p:sp>
        <p:nvSpPr>
          <p:cNvPr name="Freeform 3" id="3"/>
          <p:cNvSpPr/>
          <p:nvPr/>
        </p:nvSpPr>
        <p:spPr>
          <a:xfrm flipH="false" flipV="false" rot="9277392">
            <a:off x="13878014" y="6393124"/>
            <a:ext cx="1270491" cy="454201"/>
          </a:xfrm>
          <a:custGeom>
            <a:avLst/>
            <a:gdLst/>
            <a:ahLst/>
            <a:cxnLst/>
            <a:rect r="r" b="b" t="t" l="l"/>
            <a:pathLst>
              <a:path h="454201" w="1270491">
                <a:moveTo>
                  <a:pt x="0" y="0"/>
                </a:moveTo>
                <a:lnTo>
                  <a:pt x="1270491" y="0"/>
                </a:lnTo>
                <a:lnTo>
                  <a:pt x="1270491" y="454201"/>
                </a:lnTo>
                <a:lnTo>
                  <a:pt x="0" y="4542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38429" y="5143500"/>
            <a:ext cx="7888808" cy="4651142"/>
          </a:xfrm>
          <a:custGeom>
            <a:avLst/>
            <a:gdLst/>
            <a:ahLst/>
            <a:cxnLst/>
            <a:rect r="r" b="b" t="t" l="l"/>
            <a:pathLst>
              <a:path h="4651142" w="7888808">
                <a:moveTo>
                  <a:pt x="0" y="0"/>
                </a:moveTo>
                <a:lnTo>
                  <a:pt x="7888808" y="0"/>
                </a:lnTo>
                <a:lnTo>
                  <a:pt x="7888808" y="4651142"/>
                </a:lnTo>
                <a:lnTo>
                  <a:pt x="0" y="4651142"/>
                </a:lnTo>
                <a:lnTo>
                  <a:pt x="0" y="0"/>
                </a:lnTo>
                <a:close/>
              </a:path>
            </a:pathLst>
          </a:custGeom>
          <a:blipFill>
            <a:blip r:embed="rId5"/>
            <a:stretch>
              <a:fillRect l="0" t="-7066" r="0" b="0"/>
            </a:stretch>
          </a:blipFill>
        </p:spPr>
      </p:sp>
      <p:sp>
        <p:nvSpPr>
          <p:cNvPr name="TextBox 5" id="5"/>
          <p:cNvSpPr txBox="true"/>
          <p:nvPr/>
        </p:nvSpPr>
        <p:spPr>
          <a:xfrm rot="0">
            <a:off x="1714500" y="806194"/>
            <a:ext cx="15544800" cy="1638300"/>
          </a:xfrm>
          <a:prstGeom prst="rect">
            <a:avLst/>
          </a:prstGeom>
        </p:spPr>
        <p:txBody>
          <a:bodyPr anchor="t" rtlCol="false" tIns="0" lIns="0" bIns="0" rIns="0">
            <a:spAutoFit/>
          </a:bodyPr>
          <a:lstStyle/>
          <a:p>
            <a:pPr algn="just">
              <a:lnSpc>
                <a:spcPts val="6299"/>
              </a:lnSpc>
            </a:pPr>
            <a:r>
              <a:rPr lang="en-US" sz="4500" b="true">
                <a:solidFill>
                  <a:srgbClr val="B52E28"/>
                </a:solidFill>
                <a:latin typeface="Helvetica World Bold"/>
                <a:ea typeface="Helvetica World Bold"/>
                <a:cs typeface="Helvetica World Bold"/>
                <a:sym typeface="Helvetica World Bold"/>
              </a:rPr>
              <a:t>Como acessar o Questionário do Estudante?</a:t>
            </a:r>
          </a:p>
          <a:p>
            <a:pPr algn="just">
              <a:lnSpc>
                <a:spcPts val="6299"/>
              </a:lnSpc>
            </a:pPr>
          </a:p>
        </p:txBody>
      </p:sp>
      <p:sp>
        <p:nvSpPr>
          <p:cNvPr name="TextBox 6" id="6"/>
          <p:cNvSpPr txBox="true"/>
          <p:nvPr/>
        </p:nvSpPr>
        <p:spPr>
          <a:xfrm rot="0">
            <a:off x="1028700" y="1736725"/>
            <a:ext cx="15692453" cy="3406775"/>
          </a:xfrm>
          <a:prstGeom prst="rect">
            <a:avLst/>
          </a:prstGeom>
        </p:spPr>
        <p:txBody>
          <a:bodyPr anchor="t" rtlCol="false" tIns="0" lIns="0" bIns="0" rIns="0">
            <a:spAutoFit/>
          </a:bodyPr>
          <a:lstStyle/>
          <a:p>
            <a:pPr algn="just">
              <a:lnSpc>
                <a:spcPts val="5499"/>
              </a:lnSpc>
            </a:pPr>
            <a:r>
              <a:rPr lang="en-US" sz="2499" b="true">
                <a:solidFill>
                  <a:srgbClr val="000000"/>
                </a:solidFill>
                <a:latin typeface="Arimo Bold"/>
                <a:ea typeface="Arimo Bold"/>
                <a:cs typeface="Arimo Bold"/>
                <a:sym typeface="Arimo Bold"/>
              </a:rPr>
              <a:t>2. Acesse o Sistema ENADE</a:t>
            </a:r>
          </a:p>
          <a:p>
            <a:pPr algn="just" marL="539749" indent="-269875" lvl="1">
              <a:lnSpc>
                <a:spcPts val="5499"/>
              </a:lnSpc>
              <a:buFont typeface="Arial"/>
              <a:buChar char="•"/>
            </a:pPr>
            <a:r>
              <a:rPr lang="en-US" sz="2499">
                <a:solidFill>
                  <a:srgbClr val="000000"/>
                </a:solidFill>
                <a:latin typeface="Arimo"/>
                <a:ea typeface="Arimo"/>
                <a:cs typeface="Arimo"/>
                <a:sym typeface="Arimo"/>
              </a:rPr>
              <a:t>Acesse o site: </a:t>
            </a:r>
            <a:r>
              <a:rPr lang="en-US" sz="2499" u="sng">
                <a:solidFill>
                  <a:srgbClr val="1A62FF"/>
                </a:solidFill>
                <a:latin typeface="Arimo"/>
                <a:ea typeface="Arimo"/>
                <a:cs typeface="Arimo"/>
                <a:sym typeface="Arimo"/>
                <a:hlinkClick r:id="rId6" tooltip="https://enade.inep.gov.br/enade/#!/index"/>
              </a:rPr>
              <a:t>https://enade.inep.gov.br</a:t>
            </a:r>
          </a:p>
          <a:p>
            <a:pPr algn="just" marL="539749" indent="-269875" lvl="1">
              <a:lnSpc>
                <a:spcPts val="5499"/>
              </a:lnSpc>
              <a:buFont typeface="Arial"/>
              <a:buChar char="•"/>
            </a:pPr>
            <a:r>
              <a:rPr lang="en-US" sz="2499">
                <a:solidFill>
                  <a:srgbClr val="000000"/>
                </a:solidFill>
                <a:latin typeface="Arimo"/>
                <a:ea typeface="Arimo"/>
                <a:cs typeface="Arimo"/>
                <a:sym typeface="Arimo"/>
              </a:rPr>
              <a:t>Clique em "Entrar no Sistema Enade".</a:t>
            </a:r>
          </a:p>
          <a:p>
            <a:pPr algn="just" marL="539749" indent="-269875" lvl="1">
              <a:lnSpc>
                <a:spcPts val="5499"/>
              </a:lnSpc>
              <a:buFont typeface="Arial"/>
              <a:buChar char="•"/>
            </a:pPr>
            <a:r>
              <a:rPr lang="en-US" sz="2499">
                <a:solidFill>
                  <a:srgbClr val="000000"/>
                </a:solidFill>
                <a:latin typeface="Arimo"/>
                <a:ea typeface="Arimo"/>
                <a:cs typeface="Arimo"/>
                <a:sym typeface="Arimo"/>
              </a:rPr>
              <a:t>Clique em “Acessar como estudante”</a:t>
            </a:r>
          </a:p>
          <a:p>
            <a:pPr algn="just" marL="539749" indent="-269875" lvl="1">
              <a:lnSpc>
                <a:spcPts val="5499"/>
              </a:lnSpc>
              <a:buFont typeface="Arial"/>
              <a:buChar char="•"/>
            </a:pPr>
            <a:r>
              <a:rPr lang="en-US" sz="2499">
                <a:solidFill>
                  <a:srgbClr val="000000"/>
                </a:solidFill>
                <a:latin typeface="Arimo"/>
                <a:ea typeface="Arimo"/>
                <a:cs typeface="Arimo"/>
                <a:sym typeface="Arimo"/>
              </a:rPr>
              <a:t>Faça login com seu CPF e senha (se for o primeiro acesso, será necessário criar uma conta Gov.br)</a:t>
            </a:r>
          </a:p>
        </p:txBody>
      </p:sp>
      <p:sp>
        <p:nvSpPr>
          <p:cNvPr name="Freeform 7" id="7"/>
          <p:cNvSpPr/>
          <p:nvPr/>
        </p:nvSpPr>
        <p:spPr>
          <a:xfrm flipH="false" flipV="false" rot="-682691">
            <a:off x="3126779" y="6393124"/>
            <a:ext cx="1270491" cy="454201"/>
          </a:xfrm>
          <a:custGeom>
            <a:avLst/>
            <a:gdLst/>
            <a:ahLst/>
            <a:cxnLst/>
            <a:rect r="r" b="b" t="t" l="l"/>
            <a:pathLst>
              <a:path h="454201" w="1270491">
                <a:moveTo>
                  <a:pt x="0" y="0"/>
                </a:moveTo>
                <a:lnTo>
                  <a:pt x="1270491" y="0"/>
                </a:lnTo>
                <a:lnTo>
                  <a:pt x="1270491" y="454201"/>
                </a:lnTo>
                <a:lnTo>
                  <a:pt x="0" y="4542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true" rot="5400000">
            <a:off x="16187978" y="8617917"/>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7">
              <a:alphaModFix amt="78000"/>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true" flipV="false" rot="5400000">
            <a:off x="-872566" y="-564025"/>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7">
              <a:alphaModFix amt="78000"/>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false" rot="0">
            <a:off x="11183399" y="1562595"/>
            <a:ext cx="4825605" cy="4270204"/>
          </a:xfrm>
          <a:custGeom>
            <a:avLst/>
            <a:gdLst/>
            <a:ahLst/>
            <a:cxnLst/>
            <a:rect r="r" b="b" t="t" l="l"/>
            <a:pathLst>
              <a:path h="4270204" w="4825605">
                <a:moveTo>
                  <a:pt x="0" y="0"/>
                </a:moveTo>
                <a:lnTo>
                  <a:pt x="4825605" y="0"/>
                </a:lnTo>
                <a:lnTo>
                  <a:pt x="4825605" y="4270204"/>
                </a:lnTo>
                <a:lnTo>
                  <a:pt x="0" y="4270204"/>
                </a:lnTo>
                <a:lnTo>
                  <a:pt x="0" y="0"/>
                </a:lnTo>
                <a:close/>
              </a:path>
            </a:pathLst>
          </a:custGeom>
          <a:blipFill>
            <a:blip r:embed="rId2"/>
            <a:stretch>
              <a:fillRect l="0" t="0" r="-1903" b="-1433"/>
            </a:stretch>
          </a:blipFill>
        </p:spPr>
      </p:sp>
      <p:sp>
        <p:nvSpPr>
          <p:cNvPr name="TextBox 3" id="3"/>
          <p:cNvSpPr txBox="true"/>
          <p:nvPr/>
        </p:nvSpPr>
        <p:spPr>
          <a:xfrm rot="0">
            <a:off x="9822662" y="6117186"/>
            <a:ext cx="7186166" cy="628796"/>
          </a:xfrm>
          <a:prstGeom prst="rect">
            <a:avLst/>
          </a:prstGeom>
        </p:spPr>
        <p:txBody>
          <a:bodyPr anchor="t" rtlCol="false" tIns="0" lIns="0" bIns="0" rIns="0">
            <a:spAutoFit/>
          </a:bodyPr>
          <a:lstStyle/>
          <a:p>
            <a:pPr algn="l">
              <a:lnSpc>
                <a:spcPts val="4716"/>
              </a:lnSpc>
            </a:pPr>
            <a:r>
              <a:rPr lang="en-US" sz="3369" b="true">
                <a:solidFill>
                  <a:srgbClr val="B52E28"/>
                </a:solidFill>
                <a:latin typeface="Helvetica World Bold"/>
                <a:ea typeface="Helvetica World Bold"/>
                <a:cs typeface="Helvetica World Bold"/>
                <a:sym typeface="Helvetica World Bold"/>
              </a:rPr>
              <a:t>Diretoria de Avaliação Institucional</a:t>
            </a:r>
          </a:p>
        </p:txBody>
      </p:sp>
      <p:sp>
        <p:nvSpPr>
          <p:cNvPr name="TextBox 4" id="4"/>
          <p:cNvSpPr txBox="true"/>
          <p:nvPr/>
        </p:nvSpPr>
        <p:spPr>
          <a:xfrm rot="0">
            <a:off x="9509257" y="6711808"/>
            <a:ext cx="8057905" cy="1854245"/>
          </a:xfrm>
          <a:prstGeom prst="rect">
            <a:avLst/>
          </a:prstGeom>
        </p:spPr>
        <p:txBody>
          <a:bodyPr anchor="t" rtlCol="false" tIns="0" lIns="0" bIns="0" rIns="0">
            <a:spAutoFit/>
          </a:bodyPr>
          <a:lstStyle/>
          <a:p>
            <a:pPr algn="ctr">
              <a:lnSpc>
                <a:spcPts val="5012"/>
              </a:lnSpc>
            </a:pPr>
            <a:r>
              <a:rPr lang="en-US" sz="3094">
                <a:solidFill>
                  <a:srgbClr val="000000"/>
                </a:solidFill>
                <a:latin typeface="Helvetica World"/>
                <a:ea typeface="Helvetica World"/>
                <a:cs typeface="Helvetica World"/>
                <a:sym typeface="Helvetica World"/>
              </a:rPr>
              <a:t>E-mail: avaliacao.dai@ufpe.br</a:t>
            </a:r>
          </a:p>
          <a:p>
            <a:pPr algn="ctr">
              <a:lnSpc>
                <a:spcPts val="5012"/>
              </a:lnSpc>
            </a:pPr>
            <a:r>
              <a:rPr lang="en-US" sz="3094">
                <a:solidFill>
                  <a:srgbClr val="000000"/>
                </a:solidFill>
                <a:latin typeface="Helvetica World"/>
                <a:ea typeface="Helvetica World"/>
                <a:cs typeface="Helvetica World"/>
                <a:sym typeface="Helvetica World"/>
              </a:rPr>
              <a:t>Telefone: (81) 2126- 8621</a:t>
            </a:r>
          </a:p>
          <a:p>
            <a:pPr algn="ctr">
              <a:lnSpc>
                <a:spcPts val="5012"/>
              </a:lnSpc>
            </a:pPr>
            <a:r>
              <a:rPr lang="en-US" sz="3094">
                <a:solidFill>
                  <a:srgbClr val="000000"/>
                </a:solidFill>
                <a:latin typeface="Helvetica World"/>
                <a:ea typeface="Helvetica World"/>
                <a:cs typeface="Helvetica World"/>
                <a:sym typeface="Helvetica World"/>
              </a:rPr>
              <a:t>Sala 363 do 2º andar da Reitoria</a:t>
            </a:r>
          </a:p>
        </p:txBody>
      </p:sp>
      <p:sp>
        <p:nvSpPr>
          <p:cNvPr name="Freeform 5" id="5"/>
          <p:cNvSpPr/>
          <p:nvPr/>
        </p:nvSpPr>
        <p:spPr>
          <a:xfrm flipH="false" flipV="false" rot="5400000">
            <a:off x="3553199" y="5081937"/>
            <a:ext cx="10892286" cy="728411"/>
          </a:xfrm>
          <a:custGeom>
            <a:avLst/>
            <a:gdLst/>
            <a:ahLst/>
            <a:cxnLst/>
            <a:rect r="r" b="b" t="t" l="l"/>
            <a:pathLst>
              <a:path h="728411" w="10892286">
                <a:moveTo>
                  <a:pt x="0" y="0"/>
                </a:moveTo>
                <a:lnTo>
                  <a:pt x="10892285" y="0"/>
                </a:lnTo>
                <a:lnTo>
                  <a:pt x="10892285" y="728411"/>
                </a:lnTo>
                <a:lnTo>
                  <a:pt x="0" y="7284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065811" y="2126741"/>
            <a:ext cx="4750050" cy="1445916"/>
          </a:xfrm>
          <a:prstGeom prst="rect">
            <a:avLst/>
          </a:prstGeom>
        </p:spPr>
        <p:txBody>
          <a:bodyPr anchor="t" rtlCol="false" tIns="0" lIns="0" bIns="0" rIns="0">
            <a:spAutoFit/>
          </a:bodyPr>
          <a:lstStyle/>
          <a:p>
            <a:pPr algn="ctr">
              <a:lnSpc>
                <a:spcPts val="5358"/>
              </a:lnSpc>
            </a:pPr>
            <a:r>
              <a:rPr lang="en-US" sz="3827" b="true">
                <a:solidFill>
                  <a:srgbClr val="B52E28"/>
                </a:solidFill>
                <a:latin typeface="Helvetica World Bold"/>
                <a:ea typeface="Helvetica World Bold"/>
                <a:cs typeface="Helvetica World Bold"/>
                <a:sym typeface="Helvetica World Bold"/>
              </a:rPr>
              <a:t>AGRADECEMOS PELA ATENÇÃO.</a:t>
            </a:r>
          </a:p>
        </p:txBody>
      </p:sp>
      <p:sp>
        <p:nvSpPr>
          <p:cNvPr name="TextBox 7" id="7"/>
          <p:cNvSpPr txBox="true"/>
          <p:nvPr/>
        </p:nvSpPr>
        <p:spPr>
          <a:xfrm rot="0">
            <a:off x="2065811" y="4756945"/>
            <a:ext cx="4937522" cy="3707764"/>
          </a:xfrm>
          <a:prstGeom prst="rect">
            <a:avLst/>
          </a:prstGeom>
        </p:spPr>
        <p:txBody>
          <a:bodyPr anchor="t" rtlCol="false" tIns="0" lIns="0" bIns="0" rIns="0">
            <a:spAutoFit/>
          </a:bodyPr>
          <a:lstStyle/>
          <a:p>
            <a:pPr algn="ctr">
              <a:lnSpc>
                <a:spcPts val="3640"/>
              </a:lnSpc>
            </a:pPr>
            <a:r>
              <a:rPr lang="en-US" sz="2600">
                <a:solidFill>
                  <a:srgbClr val="000000"/>
                </a:solidFill>
                <a:latin typeface="Helvetica World"/>
                <a:ea typeface="Helvetica World"/>
                <a:cs typeface="Helvetica World"/>
                <a:sym typeface="Helvetica World"/>
              </a:rPr>
              <a:t>Diretoria:</a:t>
            </a:r>
          </a:p>
          <a:p>
            <a:pPr algn="ctr">
              <a:lnSpc>
                <a:spcPts val="4480"/>
              </a:lnSpc>
            </a:pPr>
            <a:r>
              <a:rPr lang="en-US" sz="3200">
                <a:solidFill>
                  <a:srgbClr val="000000"/>
                </a:solidFill>
                <a:latin typeface="Helvetica World"/>
                <a:ea typeface="Helvetica World"/>
                <a:cs typeface="Helvetica World"/>
                <a:sym typeface="Helvetica World"/>
              </a:rPr>
              <a:t>Diego de Sousa Dantas</a:t>
            </a:r>
          </a:p>
          <a:p>
            <a:pPr algn="ctr">
              <a:lnSpc>
                <a:spcPts val="4480"/>
              </a:lnSpc>
            </a:pPr>
          </a:p>
          <a:p>
            <a:pPr algn="ctr">
              <a:lnSpc>
                <a:spcPts val="3640"/>
              </a:lnSpc>
              <a:spcBef>
                <a:spcPct val="0"/>
              </a:spcBef>
            </a:pPr>
            <a:r>
              <a:rPr lang="en-US" sz="2600">
                <a:solidFill>
                  <a:srgbClr val="000000"/>
                </a:solidFill>
                <a:latin typeface="Helvetica World"/>
                <a:ea typeface="Helvetica World"/>
                <a:cs typeface="Helvetica World"/>
                <a:sym typeface="Helvetica World"/>
              </a:rPr>
              <a:t>Equipe:</a:t>
            </a:r>
          </a:p>
          <a:p>
            <a:pPr algn="ctr">
              <a:lnSpc>
                <a:spcPts val="4480"/>
              </a:lnSpc>
              <a:spcBef>
                <a:spcPct val="0"/>
              </a:spcBef>
            </a:pPr>
            <a:r>
              <a:rPr lang="en-US" sz="3200">
                <a:solidFill>
                  <a:srgbClr val="000000"/>
                </a:solidFill>
                <a:latin typeface="Helvetica World"/>
                <a:ea typeface="Helvetica World"/>
                <a:cs typeface="Helvetica World"/>
                <a:sym typeface="Helvetica World"/>
              </a:rPr>
              <a:t>Andrea Maria dos Santos</a:t>
            </a:r>
          </a:p>
          <a:p>
            <a:pPr algn="ctr">
              <a:lnSpc>
                <a:spcPts val="4480"/>
              </a:lnSpc>
              <a:spcBef>
                <a:spcPct val="0"/>
              </a:spcBef>
            </a:pPr>
            <a:r>
              <a:rPr lang="en-US" sz="3200">
                <a:solidFill>
                  <a:srgbClr val="000000"/>
                </a:solidFill>
                <a:latin typeface="Helvetica World"/>
                <a:ea typeface="Helvetica World"/>
                <a:cs typeface="Helvetica World"/>
                <a:sym typeface="Helvetica World"/>
              </a:rPr>
              <a:t>Dayse Dutra Leite</a:t>
            </a:r>
          </a:p>
          <a:p>
            <a:pPr algn="ctr">
              <a:lnSpc>
                <a:spcPts val="4480"/>
              </a:lnSpc>
              <a:spcBef>
                <a:spcPct val="0"/>
              </a:spcBef>
            </a:pPr>
            <a:r>
              <a:rPr lang="en-US" sz="3200">
                <a:solidFill>
                  <a:srgbClr val="000000"/>
                </a:solidFill>
                <a:latin typeface="Helvetica World"/>
                <a:ea typeface="Helvetica World"/>
                <a:cs typeface="Helvetica World"/>
                <a:sym typeface="Helvetica World"/>
              </a:rPr>
              <a:t>Karolina Carvalho de Farias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5400000">
            <a:off x="-214063" y="-108796"/>
            <a:ext cx="2274992" cy="2274992"/>
          </a:xfrm>
          <a:custGeom>
            <a:avLst/>
            <a:gdLst/>
            <a:ahLst/>
            <a:cxnLst/>
            <a:rect r="r" b="b" t="t" l="l"/>
            <a:pathLst>
              <a:path h="2274992" w="2274992">
                <a:moveTo>
                  <a:pt x="0" y="2274992"/>
                </a:moveTo>
                <a:lnTo>
                  <a:pt x="2274992" y="2274992"/>
                </a:lnTo>
                <a:lnTo>
                  <a:pt x="2274992" y="0"/>
                </a:lnTo>
                <a:lnTo>
                  <a:pt x="0" y="0"/>
                </a:lnTo>
                <a:lnTo>
                  <a:pt x="0" y="227499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060929" y="2181547"/>
            <a:ext cx="14166141" cy="6152859"/>
          </a:xfrm>
          <a:prstGeom prst="rect">
            <a:avLst/>
          </a:prstGeom>
        </p:spPr>
        <p:txBody>
          <a:bodyPr anchor="t" rtlCol="false" tIns="0" lIns="0" bIns="0" rIns="0">
            <a:spAutoFit/>
          </a:bodyPr>
          <a:lstStyle/>
          <a:p>
            <a:pPr algn="just">
              <a:lnSpc>
                <a:spcPts val="6299"/>
              </a:lnSpc>
            </a:pPr>
          </a:p>
          <a:p>
            <a:pPr algn="just">
              <a:lnSpc>
                <a:spcPts val="3921"/>
              </a:lnSpc>
            </a:pPr>
          </a:p>
          <a:p>
            <a:pPr algn="just">
              <a:lnSpc>
                <a:spcPts val="4892"/>
              </a:lnSpc>
            </a:pPr>
            <a:r>
              <a:rPr lang="en-US" sz="3001">
                <a:solidFill>
                  <a:srgbClr val="000000"/>
                </a:solidFill>
                <a:latin typeface="Helvetica World"/>
                <a:ea typeface="Helvetica World"/>
                <a:cs typeface="Helvetica World"/>
                <a:sym typeface="Helvetica World"/>
              </a:rPr>
              <a:t>Além de</a:t>
            </a:r>
            <a:r>
              <a:rPr lang="en-US" sz="3001">
                <a:solidFill>
                  <a:srgbClr val="000000"/>
                </a:solidFill>
                <a:latin typeface="Helvetica World"/>
                <a:ea typeface="Helvetica World"/>
                <a:cs typeface="Helvetica World"/>
                <a:sym typeface="Helvetica World"/>
              </a:rPr>
              <a:t> garantir a </a:t>
            </a:r>
            <a:r>
              <a:rPr lang="en-US" sz="3001" u="none">
                <a:solidFill>
                  <a:srgbClr val="000000"/>
                </a:solidFill>
                <a:latin typeface="Helvetica World"/>
                <a:ea typeface="Helvetica World"/>
                <a:cs typeface="Helvetica World"/>
                <a:sym typeface="Helvetica World"/>
              </a:rPr>
              <a:t>regularidade do</a:t>
            </a:r>
            <a:r>
              <a:rPr lang="en-US" sz="3001">
                <a:solidFill>
                  <a:srgbClr val="000000"/>
                </a:solidFill>
                <a:latin typeface="Helvetica World"/>
                <a:ea typeface="Helvetica World"/>
                <a:cs typeface="Helvetica World"/>
                <a:sym typeface="Helvetica World"/>
              </a:rPr>
              <a:t>(a)</a:t>
            </a:r>
            <a:r>
              <a:rPr lang="en-US" sz="3001" u="none">
                <a:solidFill>
                  <a:srgbClr val="000000"/>
                </a:solidFill>
                <a:latin typeface="Helvetica World"/>
                <a:ea typeface="Helvetica World"/>
                <a:cs typeface="Helvetica World"/>
                <a:sym typeface="Helvetica World"/>
              </a:rPr>
              <a:t> aluno(a) no exame</a:t>
            </a:r>
            <a:r>
              <a:rPr lang="en-US" sz="3001">
                <a:solidFill>
                  <a:srgbClr val="000000"/>
                </a:solidFill>
                <a:latin typeface="Helvetica World"/>
                <a:ea typeface="Helvetica World"/>
                <a:cs typeface="Helvetica World"/>
                <a:sym typeface="Helvetica World"/>
              </a:rPr>
              <a:t>, o Questionário do Estudante é parte indispensável da avaliação do curso, pois é a partir das respostas dadas pelos estudantes, juntamente com outros dados coletados por meio do Censo da Educação Superior e do resultado do ENADE, que o INEP calculará a nota de qualidade final da graduação. O Questionário do Estudante do ENADE é fundamental para assegurar a qualidade da avaliação e refletir, de forma fiel, a realidade dos cursos de ensino superior no Brasil.</a:t>
            </a:r>
          </a:p>
          <a:p>
            <a:pPr algn="just">
              <a:lnSpc>
                <a:spcPts val="4566"/>
              </a:lnSpc>
            </a:pPr>
          </a:p>
        </p:txBody>
      </p:sp>
      <p:sp>
        <p:nvSpPr>
          <p:cNvPr name="Freeform 4" id="4"/>
          <p:cNvSpPr/>
          <p:nvPr/>
        </p:nvSpPr>
        <p:spPr>
          <a:xfrm flipH="false" flipV="true" rot="5400000">
            <a:off x="16227071" y="8435482"/>
            <a:ext cx="2548400" cy="2548400"/>
          </a:xfrm>
          <a:custGeom>
            <a:avLst/>
            <a:gdLst/>
            <a:ahLst/>
            <a:cxnLst/>
            <a:rect r="r" b="b" t="t" l="l"/>
            <a:pathLst>
              <a:path h="2548400" w="2548400">
                <a:moveTo>
                  <a:pt x="0" y="2548400"/>
                </a:moveTo>
                <a:lnTo>
                  <a:pt x="2548399" y="2548400"/>
                </a:lnTo>
                <a:lnTo>
                  <a:pt x="2548399" y="0"/>
                </a:lnTo>
                <a:lnTo>
                  <a:pt x="0" y="0"/>
                </a:lnTo>
                <a:lnTo>
                  <a:pt x="0" y="2548400"/>
                </a:lnTo>
                <a:close/>
              </a:path>
            </a:pathLst>
          </a:custGeom>
          <a:blipFill>
            <a:blip r:embed="rId2">
              <a:alphaModFix amt="89000"/>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2060929" y="1642214"/>
            <a:ext cx="14166141" cy="838200"/>
          </a:xfrm>
          <a:prstGeom prst="rect">
            <a:avLst/>
          </a:prstGeom>
        </p:spPr>
        <p:txBody>
          <a:bodyPr anchor="t" rtlCol="false" tIns="0" lIns="0" bIns="0" rIns="0">
            <a:spAutoFit/>
          </a:bodyPr>
          <a:lstStyle/>
          <a:p>
            <a:pPr algn="l">
              <a:lnSpc>
                <a:spcPts val="6299"/>
              </a:lnSpc>
            </a:pPr>
            <a:r>
              <a:rPr lang="en-US" sz="4500" b="true">
                <a:solidFill>
                  <a:srgbClr val="B52E28"/>
                </a:solidFill>
                <a:latin typeface="Helvetica World Bold"/>
                <a:ea typeface="Helvetica World Bold"/>
                <a:cs typeface="Helvetica World Bold"/>
                <a:sym typeface="Helvetica World Bold"/>
              </a:rPr>
              <a:t>Qual a importância do Questionário?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grpSp>
        <p:nvGrpSpPr>
          <p:cNvPr name="Group 2" id="2"/>
          <p:cNvGrpSpPr/>
          <p:nvPr/>
        </p:nvGrpSpPr>
        <p:grpSpPr>
          <a:xfrm rot="0">
            <a:off x="6636580" y="2569959"/>
            <a:ext cx="5014840" cy="6575686"/>
            <a:chOff x="0" y="0"/>
            <a:chExt cx="1320781" cy="1731868"/>
          </a:xfrm>
        </p:grpSpPr>
        <p:sp>
          <p:nvSpPr>
            <p:cNvPr name="Freeform 3" id="3"/>
            <p:cNvSpPr/>
            <p:nvPr/>
          </p:nvSpPr>
          <p:spPr>
            <a:xfrm flipH="false" flipV="false" rot="0">
              <a:off x="0" y="0"/>
              <a:ext cx="1320781" cy="1731868"/>
            </a:xfrm>
            <a:custGeom>
              <a:avLst/>
              <a:gdLst/>
              <a:ahLst/>
              <a:cxnLst/>
              <a:rect r="r" b="b" t="t" l="l"/>
              <a:pathLst>
                <a:path h="1731868" w="1320781">
                  <a:moveTo>
                    <a:pt x="0" y="0"/>
                  </a:moveTo>
                  <a:lnTo>
                    <a:pt x="1320781" y="0"/>
                  </a:lnTo>
                  <a:lnTo>
                    <a:pt x="1320781" y="1731868"/>
                  </a:lnTo>
                  <a:lnTo>
                    <a:pt x="0" y="1731868"/>
                  </a:lnTo>
                  <a:close/>
                </a:path>
              </a:pathLst>
            </a:custGeom>
            <a:solidFill>
              <a:srgbClr val="F1B68E"/>
            </a:solidFill>
          </p:spPr>
        </p:sp>
        <p:sp>
          <p:nvSpPr>
            <p:cNvPr name="TextBox 4" id="4"/>
            <p:cNvSpPr txBox="true"/>
            <p:nvPr/>
          </p:nvSpPr>
          <p:spPr>
            <a:xfrm>
              <a:off x="0" y="-57150"/>
              <a:ext cx="1320781" cy="1789018"/>
            </a:xfrm>
            <a:prstGeom prst="rect">
              <a:avLst/>
            </a:prstGeom>
          </p:spPr>
          <p:txBody>
            <a:bodyPr anchor="ctr" rtlCol="false" tIns="50800" lIns="50800" bIns="50800" rIns="50800"/>
            <a:lstStyle/>
            <a:p>
              <a:pPr algn="ctr">
                <a:lnSpc>
                  <a:spcPts val="3299"/>
                </a:lnSpc>
              </a:pPr>
            </a:p>
            <a:p>
              <a:pPr algn="ctr">
                <a:lnSpc>
                  <a:spcPts val="3299"/>
                </a:lnSpc>
              </a:pPr>
            </a:p>
          </p:txBody>
        </p:sp>
      </p:grpSp>
      <p:sp>
        <p:nvSpPr>
          <p:cNvPr name="TextBox 5" id="5"/>
          <p:cNvSpPr txBox="true"/>
          <p:nvPr/>
        </p:nvSpPr>
        <p:spPr>
          <a:xfrm rot="0">
            <a:off x="1582436" y="701314"/>
            <a:ext cx="15123129" cy="925830"/>
          </a:xfrm>
          <a:prstGeom prst="rect">
            <a:avLst/>
          </a:prstGeom>
        </p:spPr>
        <p:txBody>
          <a:bodyPr anchor="t" rtlCol="false" tIns="0" lIns="0" bIns="0" rIns="0">
            <a:spAutoFit/>
          </a:bodyPr>
          <a:lstStyle/>
          <a:p>
            <a:pPr algn="just">
              <a:lnSpc>
                <a:spcPts val="7334"/>
              </a:lnSpc>
            </a:pPr>
            <a:r>
              <a:rPr lang="en-US" sz="4500" b="true">
                <a:solidFill>
                  <a:srgbClr val="7D0509"/>
                </a:solidFill>
                <a:latin typeface="Helvetica World Bold"/>
                <a:ea typeface="Helvetica World Bold"/>
                <a:cs typeface="Helvetica World Bold"/>
                <a:sym typeface="Helvetica World Bold"/>
              </a:rPr>
              <a:t>D</a:t>
            </a:r>
            <a:r>
              <a:rPr lang="en-US" sz="4500" b="true">
                <a:solidFill>
                  <a:srgbClr val="7D0509"/>
                </a:solidFill>
                <a:latin typeface="Helvetica World Bold"/>
                <a:ea typeface="Helvetica World Bold"/>
                <a:cs typeface="Helvetica World Bold"/>
                <a:sym typeface="Helvetica World Bold"/>
              </a:rPr>
              <a:t>imensões abordadas no Questionário do Estudante</a:t>
            </a:r>
          </a:p>
        </p:txBody>
      </p:sp>
      <p:grpSp>
        <p:nvGrpSpPr>
          <p:cNvPr name="Group 6" id="6"/>
          <p:cNvGrpSpPr/>
          <p:nvPr/>
        </p:nvGrpSpPr>
        <p:grpSpPr>
          <a:xfrm rot="0">
            <a:off x="1045927" y="2542989"/>
            <a:ext cx="5010524" cy="6575686"/>
            <a:chOff x="0" y="0"/>
            <a:chExt cx="1319644" cy="1731868"/>
          </a:xfrm>
        </p:grpSpPr>
        <p:sp>
          <p:nvSpPr>
            <p:cNvPr name="Freeform 7" id="7"/>
            <p:cNvSpPr/>
            <p:nvPr/>
          </p:nvSpPr>
          <p:spPr>
            <a:xfrm flipH="false" flipV="false" rot="0">
              <a:off x="0" y="0"/>
              <a:ext cx="1319644" cy="1731868"/>
            </a:xfrm>
            <a:custGeom>
              <a:avLst/>
              <a:gdLst/>
              <a:ahLst/>
              <a:cxnLst/>
              <a:rect r="r" b="b" t="t" l="l"/>
              <a:pathLst>
                <a:path h="1731868" w="1319644">
                  <a:moveTo>
                    <a:pt x="0" y="0"/>
                  </a:moveTo>
                  <a:lnTo>
                    <a:pt x="1319644" y="0"/>
                  </a:lnTo>
                  <a:lnTo>
                    <a:pt x="1319644" y="1731868"/>
                  </a:lnTo>
                  <a:lnTo>
                    <a:pt x="0" y="1731868"/>
                  </a:lnTo>
                  <a:close/>
                </a:path>
              </a:pathLst>
            </a:custGeom>
            <a:solidFill>
              <a:srgbClr val="F1B68E"/>
            </a:solidFill>
          </p:spPr>
        </p:sp>
        <p:sp>
          <p:nvSpPr>
            <p:cNvPr name="TextBox 8" id="8"/>
            <p:cNvSpPr txBox="true"/>
            <p:nvPr/>
          </p:nvSpPr>
          <p:spPr>
            <a:xfrm>
              <a:off x="0" y="-57150"/>
              <a:ext cx="1319644" cy="1789018"/>
            </a:xfrm>
            <a:prstGeom prst="rect">
              <a:avLst/>
            </a:prstGeom>
          </p:spPr>
          <p:txBody>
            <a:bodyPr anchor="ctr" rtlCol="false" tIns="50800" lIns="50800" bIns="50800" rIns="50800"/>
            <a:lstStyle/>
            <a:p>
              <a:pPr algn="just">
                <a:lnSpc>
                  <a:spcPts val="3299"/>
                </a:lnSpc>
              </a:pPr>
            </a:p>
            <a:p>
              <a:pPr algn="ctr">
                <a:lnSpc>
                  <a:spcPts val="3299"/>
                </a:lnSpc>
              </a:pPr>
            </a:p>
          </p:txBody>
        </p:sp>
      </p:grpSp>
      <p:grpSp>
        <p:nvGrpSpPr>
          <p:cNvPr name="Group 9" id="9"/>
          <p:cNvGrpSpPr/>
          <p:nvPr/>
        </p:nvGrpSpPr>
        <p:grpSpPr>
          <a:xfrm rot="0">
            <a:off x="12289118" y="2542989"/>
            <a:ext cx="4913807" cy="6575686"/>
            <a:chOff x="0" y="0"/>
            <a:chExt cx="1294171" cy="1731868"/>
          </a:xfrm>
        </p:grpSpPr>
        <p:sp>
          <p:nvSpPr>
            <p:cNvPr name="Freeform 10" id="10"/>
            <p:cNvSpPr/>
            <p:nvPr/>
          </p:nvSpPr>
          <p:spPr>
            <a:xfrm flipH="false" flipV="false" rot="0">
              <a:off x="0" y="0"/>
              <a:ext cx="1294171" cy="1731868"/>
            </a:xfrm>
            <a:custGeom>
              <a:avLst/>
              <a:gdLst/>
              <a:ahLst/>
              <a:cxnLst/>
              <a:rect r="r" b="b" t="t" l="l"/>
              <a:pathLst>
                <a:path h="1731868" w="1294171">
                  <a:moveTo>
                    <a:pt x="0" y="0"/>
                  </a:moveTo>
                  <a:lnTo>
                    <a:pt x="1294171" y="0"/>
                  </a:lnTo>
                  <a:lnTo>
                    <a:pt x="1294171" y="1731868"/>
                  </a:lnTo>
                  <a:lnTo>
                    <a:pt x="0" y="1731868"/>
                  </a:lnTo>
                  <a:close/>
                </a:path>
              </a:pathLst>
            </a:custGeom>
            <a:solidFill>
              <a:srgbClr val="F1B68E"/>
            </a:solidFill>
          </p:spPr>
        </p:sp>
        <p:sp>
          <p:nvSpPr>
            <p:cNvPr name="TextBox 11" id="11"/>
            <p:cNvSpPr txBox="true"/>
            <p:nvPr/>
          </p:nvSpPr>
          <p:spPr>
            <a:xfrm>
              <a:off x="0" y="-57150"/>
              <a:ext cx="1294171" cy="1789018"/>
            </a:xfrm>
            <a:prstGeom prst="rect">
              <a:avLst/>
            </a:prstGeom>
          </p:spPr>
          <p:txBody>
            <a:bodyPr anchor="ctr" rtlCol="false" tIns="50800" lIns="50800" bIns="50800" rIns="50800"/>
            <a:lstStyle/>
            <a:p>
              <a:pPr algn="ctr">
                <a:lnSpc>
                  <a:spcPts val="3299"/>
                </a:lnSpc>
              </a:pPr>
            </a:p>
            <a:p>
              <a:pPr algn="ctr">
                <a:lnSpc>
                  <a:spcPts val="3299"/>
                </a:lnSpc>
              </a:pPr>
            </a:p>
          </p:txBody>
        </p:sp>
      </p:grpSp>
      <p:sp>
        <p:nvSpPr>
          <p:cNvPr name="TextBox 12" id="12"/>
          <p:cNvSpPr txBox="true"/>
          <p:nvPr/>
        </p:nvSpPr>
        <p:spPr>
          <a:xfrm rot="0">
            <a:off x="1208440" y="2849443"/>
            <a:ext cx="4685498" cy="460375"/>
          </a:xfrm>
          <a:prstGeom prst="rect">
            <a:avLst/>
          </a:prstGeom>
        </p:spPr>
        <p:txBody>
          <a:bodyPr anchor="t" rtlCol="false" tIns="0" lIns="0" bIns="0" rIns="0">
            <a:spAutoFit/>
          </a:bodyPr>
          <a:lstStyle/>
          <a:p>
            <a:pPr algn="ctr">
              <a:lnSpc>
                <a:spcPts val="3499"/>
              </a:lnSpc>
            </a:pPr>
            <a:r>
              <a:rPr lang="en-US" sz="2499" b="true">
                <a:solidFill>
                  <a:srgbClr val="7D0509"/>
                </a:solidFill>
                <a:latin typeface="Helvetica World Bold"/>
                <a:ea typeface="Helvetica World Bold"/>
                <a:cs typeface="Helvetica World Bold"/>
                <a:sym typeface="Helvetica World Bold"/>
              </a:rPr>
              <a:t>Dados Socioeconômicos</a:t>
            </a:r>
          </a:p>
        </p:txBody>
      </p:sp>
      <p:sp>
        <p:nvSpPr>
          <p:cNvPr name="TextBox 13" id="13"/>
          <p:cNvSpPr txBox="true"/>
          <p:nvPr/>
        </p:nvSpPr>
        <p:spPr>
          <a:xfrm rot="0">
            <a:off x="7164751" y="2839918"/>
            <a:ext cx="4462572" cy="946149"/>
          </a:xfrm>
          <a:prstGeom prst="rect">
            <a:avLst/>
          </a:prstGeom>
        </p:spPr>
        <p:txBody>
          <a:bodyPr anchor="t" rtlCol="false" tIns="0" lIns="0" bIns="0" rIns="0">
            <a:spAutoFit/>
          </a:bodyPr>
          <a:lstStyle/>
          <a:p>
            <a:pPr algn="ctr">
              <a:lnSpc>
                <a:spcPts val="3500"/>
              </a:lnSpc>
            </a:pPr>
            <a:r>
              <a:rPr lang="en-US" sz="2500" b="true">
                <a:solidFill>
                  <a:srgbClr val="7D0509"/>
                </a:solidFill>
                <a:latin typeface="Helvetica World Bold"/>
                <a:ea typeface="Helvetica World Bold"/>
                <a:cs typeface="Helvetica World Bold"/>
                <a:sym typeface="Helvetica World Bold"/>
              </a:rPr>
              <a:t>Condições de Ensino e Infraestrutura</a:t>
            </a:r>
          </a:p>
        </p:txBody>
      </p:sp>
      <p:sp>
        <p:nvSpPr>
          <p:cNvPr name="TextBox 14" id="14"/>
          <p:cNvSpPr txBox="true"/>
          <p:nvPr/>
        </p:nvSpPr>
        <p:spPr>
          <a:xfrm rot="0">
            <a:off x="12613068" y="2839918"/>
            <a:ext cx="4462572" cy="946149"/>
          </a:xfrm>
          <a:prstGeom prst="rect">
            <a:avLst/>
          </a:prstGeom>
        </p:spPr>
        <p:txBody>
          <a:bodyPr anchor="t" rtlCol="false" tIns="0" lIns="0" bIns="0" rIns="0">
            <a:spAutoFit/>
          </a:bodyPr>
          <a:lstStyle/>
          <a:p>
            <a:pPr algn="ctr">
              <a:lnSpc>
                <a:spcPts val="3500"/>
              </a:lnSpc>
            </a:pPr>
            <a:r>
              <a:rPr lang="en-US" sz="2500" b="true">
                <a:solidFill>
                  <a:srgbClr val="7D0509"/>
                </a:solidFill>
                <a:latin typeface="Helvetica World Bold"/>
                <a:ea typeface="Helvetica World Bold"/>
                <a:cs typeface="Helvetica World Bold"/>
                <a:sym typeface="Helvetica World Bold"/>
              </a:rPr>
              <a:t>Percepção sobre o curso e processo formativo</a:t>
            </a:r>
          </a:p>
        </p:txBody>
      </p:sp>
      <p:sp>
        <p:nvSpPr>
          <p:cNvPr name="TextBox 15" id="15"/>
          <p:cNvSpPr txBox="true"/>
          <p:nvPr/>
        </p:nvSpPr>
        <p:spPr>
          <a:xfrm rot="0">
            <a:off x="1554826" y="4293588"/>
            <a:ext cx="3992725" cy="2781300"/>
          </a:xfrm>
          <a:prstGeom prst="rect">
            <a:avLst/>
          </a:prstGeom>
        </p:spPr>
        <p:txBody>
          <a:bodyPr anchor="t" rtlCol="false" tIns="0" lIns="0" bIns="0" rIns="0">
            <a:spAutoFit/>
          </a:bodyPr>
          <a:lstStyle/>
          <a:p>
            <a:pPr algn="ctr">
              <a:lnSpc>
                <a:spcPts val="3749"/>
              </a:lnSpc>
              <a:spcBef>
                <a:spcPct val="0"/>
              </a:spcBef>
            </a:pPr>
            <a:r>
              <a:rPr lang="en-US" sz="2499" spc="74">
                <a:solidFill>
                  <a:srgbClr val="000000"/>
                </a:solidFill>
                <a:latin typeface="Helvetica World"/>
                <a:ea typeface="Helvetica World"/>
                <a:cs typeface="Helvetica World"/>
                <a:sym typeface="Helvetica World"/>
              </a:rPr>
              <a:t>Tem como objetivo coletar informações sobre o perfil socioeconômico e acadêmico dos estudantes, </a:t>
            </a:r>
            <a:r>
              <a:rPr lang="en-US" sz="2499" spc="74" u="sng">
                <a:solidFill>
                  <a:srgbClr val="000000"/>
                </a:solidFill>
                <a:latin typeface="Helvetica World"/>
                <a:ea typeface="Helvetica World"/>
                <a:cs typeface="Helvetica World"/>
                <a:sym typeface="Helvetica World"/>
              </a:rPr>
              <a:t>não modifica a nota do curso</a:t>
            </a:r>
            <a:r>
              <a:rPr lang="en-US" sz="2499" spc="74">
                <a:solidFill>
                  <a:srgbClr val="000000"/>
                </a:solidFill>
                <a:latin typeface="Helvetica World"/>
                <a:ea typeface="Helvetica World"/>
                <a:cs typeface="Helvetica World"/>
                <a:sym typeface="Helvetica World"/>
              </a:rPr>
              <a:t>.</a:t>
            </a:r>
          </a:p>
        </p:txBody>
      </p:sp>
      <p:sp>
        <p:nvSpPr>
          <p:cNvPr name="TextBox 16" id="16"/>
          <p:cNvSpPr txBox="true"/>
          <p:nvPr/>
        </p:nvSpPr>
        <p:spPr>
          <a:xfrm rot="0">
            <a:off x="7128720" y="4402082"/>
            <a:ext cx="4088128" cy="2781300"/>
          </a:xfrm>
          <a:prstGeom prst="rect">
            <a:avLst/>
          </a:prstGeom>
        </p:spPr>
        <p:txBody>
          <a:bodyPr anchor="t" rtlCol="false" tIns="0" lIns="0" bIns="0" rIns="0">
            <a:spAutoFit/>
          </a:bodyPr>
          <a:lstStyle/>
          <a:p>
            <a:pPr algn="ctr">
              <a:lnSpc>
                <a:spcPts val="3749"/>
              </a:lnSpc>
              <a:spcBef>
                <a:spcPct val="0"/>
              </a:spcBef>
            </a:pPr>
            <a:r>
              <a:rPr lang="en-US" sz="2499" spc="74">
                <a:solidFill>
                  <a:srgbClr val="000000"/>
                </a:solidFill>
                <a:latin typeface="Helvetica World"/>
                <a:ea typeface="Helvetica World"/>
                <a:cs typeface="Helvetica World"/>
                <a:sym typeface="Helvetica World"/>
              </a:rPr>
              <a:t>Coleta informações sobre a organização didático-pedagógica e sobre a situação de infraestrutura do curso e da universidade.</a:t>
            </a:r>
          </a:p>
        </p:txBody>
      </p:sp>
      <p:sp>
        <p:nvSpPr>
          <p:cNvPr name="TextBox 17" id="17"/>
          <p:cNvSpPr txBox="true"/>
          <p:nvPr/>
        </p:nvSpPr>
        <p:spPr>
          <a:xfrm rot="0">
            <a:off x="12613068" y="4195689"/>
            <a:ext cx="4277262" cy="3248025"/>
          </a:xfrm>
          <a:prstGeom prst="rect">
            <a:avLst/>
          </a:prstGeom>
        </p:spPr>
        <p:txBody>
          <a:bodyPr anchor="t" rtlCol="false" tIns="0" lIns="0" bIns="0" rIns="0">
            <a:spAutoFit/>
          </a:bodyPr>
          <a:lstStyle/>
          <a:p>
            <a:pPr algn="ctr">
              <a:lnSpc>
                <a:spcPts val="3749"/>
              </a:lnSpc>
              <a:spcBef>
                <a:spcPct val="0"/>
              </a:spcBef>
            </a:pPr>
            <a:r>
              <a:rPr lang="en-US" sz="2499" spc="74">
                <a:solidFill>
                  <a:srgbClr val="000000"/>
                </a:solidFill>
                <a:latin typeface="Helvetica World"/>
                <a:ea typeface="Helvetica World"/>
                <a:cs typeface="Helvetica World"/>
                <a:sym typeface="Helvetica World"/>
              </a:rPr>
              <a:t>Capta informaçõ</a:t>
            </a:r>
            <a:r>
              <a:rPr lang="en-US" sz="2499" spc="74">
                <a:solidFill>
                  <a:srgbClr val="000000"/>
                </a:solidFill>
                <a:latin typeface="Helvetica World"/>
                <a:ea typeface="Helvetica World"/>
                <a:cs typeface="Helvetica World"/>
                <a:sym typeface="Helvetica World"/>
              </a:rPr>
              <a:t>es sobre as oportunidades de formação que o estudante recebe durante o curso. Nem todo estudante vai ter acesso a toda oportunidade, mas elas existem.</a:t>
            </a:r>
          </a:p>
        </p:txBody>
      </p:sp>
      <p:sp>
        <p:nvSpPr>
          <p:cNvPr name="Freeform 18" id="18"/>
          <p:cNvSpPr/>
          <p:nvPr/>
        </p:nvSpPr>
        <p:spPr>
          <a:xfrm flipH="true" flipV="false" rot="5400000">
            <a:off x="-897741" y="-502491"/>
            <a:ext cx="2548400" cy="2548400"/>
          </a:xfrm>
          <a:custGeom>
            <a:avLst/>
            <a:gdLst/>
            <a:ahLst/>
            <a:cxnLst/>
            <a:rect r="r" b="b" t="t" l="l"/>
            <a:pathLst>
              <a:path h="2548400" w="2548400">
                <a:moveTo>
                  <a:pt x="2548400" y="0"/>
                </a:moveTo>
                <a:lnTo>
                  <a:pt x="0" y="0"/>
                </a:lnTo>
                <a:lnTo>
                  <a:pt x="0" y="2548399"/>
                </a:lnTo>
                <a:lnTo>
                  <a:pt x="2548400" y="2548399"/>
                </a:lnTo>
                <a:lnTo>
                  <a:pt x="2548400" y="0"/>
                </a:lnTo>
                <a:close/>
              </a:path>
            </a:pathLst>
          </a:custGeom>
          <a:blipFill>
            <a:blip r:embed="rId2">
              <a:alphaModFix amt="84000"/>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true" rot="5400000">
            <a:off x="16371676" y="8464835"/>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2">
              <a:alphaModFix amt="79000"/>
              <a:extLst>
                <a:ext uri="{96DAC541-7B7A-43D3-8B79-37D633B846F1}">
                  <asvg:svgBlip xmlns:asvg="http://schemas.microsoft.com/office/drawing/2016/SVG/main" r:embed="rId3"/>
                </a:ext>
              </a:extLst>
            </a:blip>
            <a:stretch>
              <a:fillRect l="0" t="0" r="0" b="0"/>
            </a:stretch>
          </a:blipFill>
        </p:spPr>
      </p:sp>
      <p:sp>
        <p:nvSpPr>
          <p:cNvPr name="Freeform 20" id="20"/>
          <p:cNvSpPr/>
          <p:nvPr/>
        </p:nvSpPr>
        <p:spPr>
          <a:xfrm flipH="false" flipV="false" rot="0">
            <a:off x="2829978" y="7910440"/>
            <a:ext cx="1208235" cy="1208235"/>
          </a:xfrm>
          <a:custGeom>
            <a:avLst/>
            <a:gdLst/>
            <a:ahLst/>
            <a:cxnLst/>
            <a:rect r="r" b="b" t="t" l="l"/>
            <a:pathLst>
              <a:path h="1208235" w="1208235">
                <a:moveTo>
                  <a:pt x="0" y="0"/>
                </a:moveTo>
                <a:lnTo>
                  <a:pt x="1208236" y="0"/>
                </a:lnTo>
                <a:lnTo>
                  <a:pt x="1208236" y="1208235"/>
                </a:lnTo>
                <a:lnTo>
                  <a:pt x="0" y="1208235"/>
                </a:lnTo>
                <a:lnTo>
                  <a:pt x="0" y="0"/>
                </a:lnTo>
                <a:close/>
              </a:path>
            </a:pathLst>
          </a:custGeom>
          <a:blipFill>
            <a:blip r:embed="rId4"/>
            <a:stretch>
              <a:fillRect l="0" t="0" r="0" b="0"/>
            </a:stretch>
          </a:blipFill>
        </p:spPr>
      </p:sp>
      <p:sp>
        <p:nvSpPr>
          <p:cNvPr name="Freeform 21" id="21"/>
          <p:cNvSpPr/>
          <p:nvPr/>
        </p:nvSpPr>
        <p:spPr>
          <a:xfrm flipH="false" flipV="false" rot="0">
            <a:off x="8566096" y="7830409"/>
            <a:ext cx="1155809" cy="1268852"/>
          </a:xfrm>
          <a:custGeom>
            <a:avLst/>
            <a:gdLst/>
            <a:ahLst/>
            <a:cxnLst/>
            <a:rect r="r" b="b" t="t" l="l"/>
            <a:pathLst>
              <a:path h="1268852" w="1155809">
                <a:moveTo>
                  <a:pt x="0" y="0"/>
                </a:moveTo>
                <a:lnTo>
                  <a:pt x="1155808" y="0"/>
                </a:lnTo>
                <a:lnTo>
                  <a:pt x="1155808" y="1268852"/>
                </a:lnTo>
                <a:lnTo>
                  <a:pt x="0" y="12688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14193104" y="7900915"/>
            <a:ext cx="1302500" cy="1161311"/>
          </a:xfrm>
          <a:custGeom>
            <a:avLst/>
            <a:gdLst/>
            <a:ahLst/>
            <a:cxnLst/>
            <a:rect r="r" b="b" t="t" l="l"/>
            <a:pathLst>
              <a:path h="1161311" w="1302500">
                <a:moveTo>
                  <a:pt x="0" y="0"/>
                </a:moveTo>
                <a:lnTo>
                  <a:pt x="1302500" y="0"/>
                </a:lnTo>
                <a:lnTo>
                  <a:pt x="1302500" y="1161310"/>
                </a:lnTo>
                <a:lnTo>
                  <a:pt x="0" y="116131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10287962">
            <a:off x="-458891" y="8410012"/>
            <a:ext cx="2548400" cy="2548400"/>
          </a:xfrm>
          <a:custGeom>
            <a:avLst/>
            <a:gdLst/>
            <a:ahLst/>
            <a:cxnLst/>
            <a:rect r="r" b="b" t="t" l="l"/>
            <a:pathLst>
              <a:path h="2548400" w="2548400">
                <a:moveTo>
                  <a:pt x="0" y="2548399"/>
                </a:moveTo>
                <a:lnTo>
                  <a:pt x="2548400" y="2548399"/>
                </a:lnTo>
                <a:lnTo>
                  <a:pt x="2548400" y="0"/>
                </a:lnTo>
                <a:lnTo>
                  <a:pt x="0" y="0"/>
                </a:lnTo>
                <a:lnTo>
                  <a:pt x="0" y="2548399"/>
                </a:lnTo>
                <a:close/>
              </a:path>
            </a:pathLst>
          </a:custGeom>
          <a:blipFill>
            <a:blip r:embed="rId2">
              <a:alphaModFix amt="8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6172670" y="-694906"/>
            <a:ext cx="2548400" cy="2548400"/>
          </a:xfrm>
          <a:custGeom>
            <a:avLst/>
            <a:gdLst/>
            <a:ahLst/>
            <a:cxnLst/>
            <a:rect r="r" b="b" t="t" l="l"/>
            <a:pathLst>
              <a:path h="2548400" w="2548400">
                <a:moveTo>
                  <a:pt x="0" y="2548399"/>
                </a:moveTo>
                <a:lnTo>
                  <a:pt x="2548400" y="2548399"/>
                </a:lnTo>
                <a:lnTo>
                  <a:pt x="2548400" y="0"/>
                </a:lnTo>
                <a:lnTo>
                  <a:pt x="0" y="0"/>
                </a:lnTo>
                <a:lnTo>
                  <a:pt x="0" y="2548399"/>
                </a:lnTo>
                <a:close/>
              </a:path>
            </a:pathLst>
          </a:custGeom>
          <a:blipFill>
            <a:blip r:embed="rId2">
              <a:alphaModFix amt="86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9714435" y="1137741"/>
            <a:ext cx="7302694" cy="8011518"/>
            <a:chOff x="0" y="0"/>
            <a:chExt cx="1923343" cy="2110029"/>
          </a:xfrm>
        </p:grpSpPr>
        <p:sp>
          <p:nvSpPr>
            <p:cNvPr name="Freeform 5" id="5"/>
            <p:cNvSpPr/>
            <p:nvPr/>
          </p:nvSpPr>
          <p:spPr>
            <a:xfrm flipH="false" flipV="false" rot="0">
              <a:off x="0" y="0"/>
              <a:ext cx="1923343" cy="2110030"/>
            </a:xfrm>
            <a:custGeom>
              <a:avLst/>
              <a:gdLst/>
              <a:ahLst/>
              <a:cxnLst/>
              <a:rect r="r" b="b" t="t" l="l"/>
              <a:pathLst>
                <a:path h="2110030" w="1923343">
                  <a:moveTo>
                    <a:pt x="19083" y="0"/>
                  </a:moveTo>
                  <a:lnTo>
                    <a:pt x="1904261" y="0"/>
                  </a:lnTo>
                  <a:cubicBezTo>
                    <a:pt x="1909322" y="0"/>
                    <a:pt x="1914175" y="2010"/>
                    <a:pt x="1917754" y="5589"/>
                  </a:cubicBezTo>
                  <a:cubicBezTo>
                    <a:pt x="1921333" y="9168"/>
                    <a:pt x="1923343" y="14022"/>
                    <a:pt x="1923343" y="19083"/>
                  </a:cubicBezTo>
                  <a:lnTo>
                    <a:pt x="1923343" y="2090947"/>
                  </a:lnTo>
                  <a:cubicBezTo>
                    <a:pt x="1923343" y="2101486"/>
                    <a:pt x="1914800" y="2110030"/>
                    <a:pt x="1904261" y="2110030"/>
                  </a:cubicBezTo>
                  <a:lnTo>
                    <a:pt x="19083" y="2110030"/>
                  </a:lnTo>
                  <a:cubicBezTo>
                    <a:pt x="8544" y="2110030"/>
                    <a:pt x="0" y="2101486"/>
                    <a:pt x="0" y="2090947"/>
                  </a:cubicBezTo>
                  <a:lnTo>
                    <a:pt x="0" y="19083"/>
                  </a:lnTo>
                  <a:cubicBezTo>
                    <a:pt x="0" y="8544"/>
                    <a:pt x="8544" y="0"/>
                    <a:pt x="19083" y="0"/>
                  </a:cubicBezTo>
                  <a:close/>
                </a:path>
              </a:pathLst>
            </a:custGeom>
            <a:solidFill>
              <a:srgbClr val="F1B68E"/>
            </a:solidFill>
          </p:spPr>
        </p:sp>
        <p:sp>
          <p:nvSpPr>
            <p:cNvPr name="TextBox 6" id="6"/>
            <p:cNvSpPr txBox="true"/>
            <p:nvPr/>
          </p:nvSpPr>
          <p:spPr>
            <a:xfrm>
              <a:off x="0" y="19050"/>
              <a:ext cx="1923343" cy="2090979"/>
            </a:xfrm>
            <a:prstGeom prst="rect">
              <a:avLst/>
            </a:prstGeom>
          </p:spPr>
          <p:txBody>
            <a:bodyPr anchor="ctr" rtlCol="false" tIns="50800" lIns="50800" bIns="50800" rIns="50800"/>
            <a:lstStyle/>
            <a:p>
              <a:pPr algn="ctr">
                <a:lnSpc>
                  <a:spcPts val="2526"/>
                </a:lnSpc>
              </a:pPr>
            </a:p>
          </p:txBody>
        </p:sp>
      </p:grpSp>
      <p:sp>
        <p:nvSpPr>
          <p:cNvPr name="Freeform 7" id="7"/>
          <p:cNvSpPr/>
          <p:nvPr/>
        </p:nvSpPr>
        <p:spPr>
          <a:xfrm flipH="false" flipV="false" rot="0">
            <a:off x="10558539" y="1731960"/>
            <a:ext cx="5614485" cy="3066913"/>
          </a:xfrm>
          <a:custGeom>
            <a:avLst/>
            <a:gdLst/>
            <a:ahLst/>
            <a:cxnLst/>
            <a:rect r="r" b="b" t="t" l="l"/>
            <a:pathLst>
              <a:path h="3066913" w="5614485">
                <a:moveTo>
                  <a:pt x="0" y="0"/>
                </a:moveTo>
                <a:lnTo>
                  <a:pt x="5614486" y="0"/>
                </a:lnTo>
                <a:lnTo>
                  <a:pt x="5614486" y="3066912"/>
                </a:lnTo>
                <a:lnTo>
                  <a:pt x="0" y="30669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47625" cap="sq">
            <a:solidFill>
              <a:srgbClr val="7D0509"/>
            </a:solidFill>
            <a:prstDash val="solid"/>
            <a:miter/>
          </a:ln>
        </p:spPr>
      </p:sp>
      <p:sp>
        <p:nvSpPr>
          <p:cNvPr name="Freeform 8" id="8"/>
          <p:cNvSpPr/>
          <p:nvPr/>
        </p:nvSpPr>
        <p:spPr>
          <a:xfrm flipH="false" flipV="false" rot="0">
            <a:off x="10558539" y="5500822"/>
            <a:ext cx="5614485" cy="3066913"/>
          </a:xfrm>
          <a:custGeom>
            <a:avLst/>
            <a:gdLst/>
            <a:ahLst/>
            <a:cxnLst/>
            <a:rect r="r" b="b" t="t" l="l"/>
            <a:pathLst>
              <a:path h="3066913" w="5614485">
                <a:moveTo>
                  <a:pt x="0" y="0"/>
                </a:moveTo>
                <a:lnTo>
                  <a:pt x="5614486" y="0"/>
                </a:lnTo>
                <a:lnTo>
                  <a:pt x="5614486" y="3066913"/>
                </a:lnTo>
                <a:lnTo>
                  <a:pt x="0" y="30669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w="47625" cap="sq">
            <a:solidFill>
              <a:srgbClr val="7D0509"/>
            </a:solidFill>
            <a:prstDash val="solid"/>
            <a:miter/>
          </a:ln>
        </p:spPr>
      </p:sp>
      <p:sp>
        <p:nvSpPr>
          <p:cNvPr name="TextBox 9" id="9"/>
          <p:cNvSpPr txBox="true"/>
          <p:nvPr/>
        </p:nvSpPr>
        <p:spPr>
          <a:xfrm rot="0">
            <a:off x="1028700" y="798617"/>
            <a:ext cx="7775137" cy="1566863"/>
          </a:xfrm>
          <a:prstGeom prst="rect">
            <a:avLst/>
          </a:prstGeom>
        </p:spPr>
        <p:txBody>
          <a:bodyPr anchor="t" rtlCol="false" tIns="0" lIns="0" bIns="0" rIns="0">
            <a:spAutoFit/>
          </a:bodyPr>
          <a:lstStyle/>
          <a:p>
            <a:pPr algn="l">
              <a:lnSpc>
                <a:spcPts val="6299"/>
              </a:lnSpc>
            </a:pPr>
            <a:r>
              <a:rPr lang="en-US" sz="4500" b="true">
                <a:solidFill>
                  <a:srgbClr val="B52E28"/>
                </a:solidFill>
                <a:latin typeface="Helvetica World Bold"/>
                <a:ea typeface="Helvetica World Bold"/>
                <a:cs typeface="Helvetica World Bold"/>
                <a:sym typeface="Helvetica World Bold"/>
              </a:rPr>
              <a:t>Como a nota do Curso é </a:t>
            </a:r>
          </a:p>
          <a:p>
            <a:pPr algn="l">
              <a:lnSpc>
                <a:spcPts val="4275"/>
              </a:lnSpc>
            </a:pPr>
            <a:r>
              <a:rPr lang="en-US" sz="4500" b="true">
                <a:solidFill>
                  <a:srgbClr val="B52E28"/>
                </a:solidFill>
                <a:latin typeface="Helvetica World Bold"/>
                <a:ea typeface="Helvetica World Bold"/>
                <a:cs typeface="Helvetica World Bold"/>
                <a:sym typeface="Helvetica World Bold"/>
              </a:rPr>
              <a:t>obtida?</a:t>
            </a:r>
          </a:p>
        </p:txBody>
      </p:sp>
      <p:sp>
        <p:nvSpPr>
          <p:cNvPr name="TextBox 10" id="10"/>
          <p:cNvSpPr txBox="true"/>
          <p:nvPr/>
        </p:nvSpPr>
        <p:spPr>
          <a:xfrm rot="0">
            <a:off x="1028700" y="1746604"/>
            <a:ext cx="7407392" cy="7250430"/>
          </a:xfrm>
          <a:prstGeom prst="rect">
            <a:avLst/>
          </a:prstGeom>
        </p:spPr>
        <p:txBody>
          <a:bodyPr anchor="t" rtlCol="false" tIns="0" lIns="0" bIns="0" rIns="0">
            <a:spAutoFit/>
          </a:bodyPr>
          <a:lstStyle/>
          <a:p>
            <a:pPr algn="just">
              <a:lnSpc>
                <a:spcPts val="5759"/>
              </a:lnSpc>
            </a:pPr>
          </a:p>
          <a:p>
            <a:pPr algn="just">
              <a:lnSpc>
                <a:spcPts val="5759"/>
              </a:lnSpc>
            </a:pPr>
            <a:r>
              <a:rPr lang="en-US" sz="3000" spc="-65">
                <a:solidFill>
                  <a:srgbClr val="000000"/>
                </a:solidFill>
                <a:latin typeface="Helvetica World"/>
                <a:ea typeface="Helvetica World"/>
                <a:cs typeface="Helvetica World"/>
                <a:sym typeface="Helvetica World"/>
              </a:rPr>
              <a:t>Os cursos de graduação possuem alguns critérios de avaliação e o Enade é apenas uma das formas de avaliar, mas não é por si só responsável pelo </a:t>
            </a:r>
            <a:r>
              <a:rPr lang="en-US" b="true" sz="3000" spc="-65">
                <a:solidFill>
                  <a:srgbClr val="B52E28"/>
                </a:solidFill>
                <a:latin typeface="Helvetica World Bold"/>
                <a:ea typeface="Helvetica World Bold"/>
                <a:cs typeface="Helvetica World Bold"/>
                <a:sym typeface="Helvetica World Bold"/>
              </a:rPr>
              <a:t>CPC (Conceito Preliminar de Curso)</a:t>
            </a:r>
            <a:r>
              <a:rPr lang="en-US" sz="3000" spc="-65">
                <a:solidFill>
                  <a:srgbClr val="000000"/>
                </a:solidFill>
                <a:latin typeface="Helvetica World"/>
                <a:ea typeface="Helvetica World"/>
                <a:cs typeface="Helvetica World"/>
                <a:sym typeface="Helvetica World"/>
              </a:rPr>
              <a:t>, indicador que é mais amplo, abrangendo outros insumos de qualidade dos cursos de graduação. O CPC é o valor final que representa a nota do curso.</a:t>
            </a:r>
          </a:p>
          <a:p>
            <a:pPr algn="just">
              <a:lnSpc>
                <a:spcPts val="5759"/>
              </a:lnSpc>
            </a:pPr>
          </a:p>
        </p:txBody>
      </p:sp>
      <p:sp>
        <p:nvSpPr>
          <p:cNvPr name="TextBox 11" id="11"/>
          <p:cNvSpPr txBox="true"/>
          <p:nvPr/>
        </p:nvSpPr>
        <p:spPr>
          <a:xfrm rot="0">
            <a:off x="10776514" y="2402674"/>
            <a:ext cx="5178535" cy="1864279"/>
          </a:xfrm>
          <a:prstGeom prst="rect">
            <a:avLst/>
          </a:prstGeom>
        </p:spPr>
        <p:txBody>
          <a:bodyPr anchor="t" rtlCol="false" tIns="0" lIns="0" bIns="0" rIns="0">
            <a:spAutoFit/>
          </a:bodyPr>
          <a:lstStyle/>
          <a:p>
            <a:pPr algn="ctr">
              <a:lnSpc>
                <a:spcPts val="3485"/>
              </a:lnSpc>
            </a:pPr>
            <a:r>
              <a:rPr lang="en-US" sz="2370" b="true">
                <a:solidFill>
                  <a:srgbClr val="7D0509"/>
                </a:solidFill>
                <a:latin typeface="Helvetica World Bold"/>
                <a:ea typeface="Helvetica World Bold"/>
                <a:cs typeface="Helvetica World Bold"/>
                <a:sym typeface="Helvetica World Bold"/>
              </a:rPr>
              <a:t>ENADE: mede o desempenho do estudante na prova de conhecimentos gerais e específicos.</a:t>
            </a:r>
          </a:p>
        </p:txBody>
      </p:sp>
      <p:sp>
        <p:nvSpPr>
          <p:cNvPr name="TextBox 12" id="12"/>
          <p:cNvSpPr txBox="true"/>
          <p:nvPr/>
        </p:nvSpPr>
        <p:spPr>
          <a:xfrm rot="0">
            <a:off x="10834246" y="6095084"/>
            <a:ext cx="5063071" cy="2139950"/>
          </a:xfrm>
          <a:prstGeom prst="rect">
            <a:avLst/>
          </a:prstGeom>
        </p:spPr>
        <p:txBody>
          <a:bodyPr anchor="t" rtlCol="false" tIns="0" lIns="0" bIns="0" rIns="0">
            <a:spAutoFit/>
          </a:bodyPr>
          <a:lstStyle/>
          <a:p>
            <a:pPr algn="ctr">
              <a:lnSpc>
                <a:spcPts val="4074"/>
              </a:lnSpc>
            </a:pPr>
            <a:r>
              <a:rPr lang="en-US" sz="2499" b="true">
                <a:solidFill>
                  <a:srgbClr val="7D0509"/>
                </a:solidFill>
                <a:latin typeface="Helvetica World Bold"/>
                <a:ea typeface="Helvetica World Bold"/>
                <a:cs typeface="Helvetica World Bold"/>
                <a:sym typeface="Helvetica World Bold"/>
              </a:rPr>
              <a:t>CPC: é a nota Enade mais o conjunto de alguns insumos apresentados a seguir.</a:t>
            </a:r>
          </a:p>
          <a:p>
            <a:pPr algn="ctr">
              <a:lnSpc>
                <a:spcPts val="4074"/>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true" rot="-10287962">
            <a:off x="-458891" y="8410012"/>
            <a:ext cx="2548400" cy="2548400"/>
          </a:xfrm>
          <a:custGeom>
            <a:avLst/>
            <a:gdLst/>
            <a:ahLst/>
            <a:cxnLst/>
            <a:rect r="r" b="b" t="t" l="l"/>
            <a:pathLst>
              <a:path h="2548400" w="2548400">
                <a:moveTo>
                  <a:pt x="0" y="2548399"/>
                </a:moveTo>
                <a:lnTo>
                  <a:pt x="2548400" y="2548399"/>
                </a:lnTo>
                <a:lnTo>
                  <a:pt x="2548400" y="0"/>
                </a:lnTo>
                <a:lnTo>
                  <a:pt x="0" y="0"/>
                </a:lnTo>
                <a:lnTo>
                  <a:pt x="0" y="2548399"/>
                </a:lnTo>
                <a:close/>
              </a:path>
            </a:pathLst>
          </a:custGeom>
          <a:blipFill>
            <a:blip r:embed="rId2">
              <a:alphaModFix amt="8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0">
            <a:off x="16172670" y="-694906"/>
            <a:ext cx="2548400" cy="2548400"/>
          </a:xfrm>
          <a:custGeom>
            <a:avLst/>
            <a:gdLst/>
            <a:ahLst/>
            <a:cxnLst/>
            <a:rect r="r" b="b" t="t" l="l"/>
            <a:pathLst>
              <a:path h="2548400" w="2548400">
                <a:moveTo>
                  <a:pt x="0" y="2548399"/>
                </a:moveTo>
                <a:lnTo>
                  <a:pt x="2548400" y="2548399"/>
                </a:lnTo>
                <a:lnTo>
                  <a:pt x="2548400" y="0"/>
                </a:lnTo>
                <a:lnTo>
                  <a:pt x="0" y="0"/>
                </a:lnTo>
                <a:lnTo>
                  <a:pt x="0" y="2548399"/>
                </a:lnTo>
                <a:close/>
              </a:path>
            </a:pathLst>
          </a:custGeom>
          <a:blipFill>
            <a:blip r:embed="rId2">
              <a:alphaModFix amt="86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848524" y="5300591"/>
            <a:ext cx="5614485" cy="3066913"/>
          </a:xfrm>
          <a:custGeom>
            <a:avLst/>
            <a:gdLst/>
            <a:ahLst/>
            <a:cxnLst/>
            <a:rect r="r" b="b" t="t" l="l"/>
            <a:pathLst>
              <a:path h="3066913" w="5614485">
                <a:moveTo>
                  <a:pt x="0" y="0"/>
                </a:moveTo>
                <a:lnTo>
                  <a:pt x="5614485" y="0"/>
                </a:lnTo>
                <a:lnTo>
                  <a:pt x="5614485" y="3066913"/>
                </a:lnTo>
                <a:lnTo>
                  <a:pt x="0" y="30669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w="47625" cap="sq">
            <a:solidFill>
              <a:srgbClr val="7D0509"/>
            </a:solidFill>
            <a:prstDash val="solid"/>
            <a:miter/>
          </a:ln>
        </p:spPr>
      </p:sp>
      <p:sp>
        <p:nvSpPr>
          <p:cNvPr name="Freeform 5" id="5"/>
          <p:cNvSpPr/>
          <p:nvPr/>
        </p:nvSpPr>
        <p:spPr>
          <a:xfrm flipH="false" flipV="false" rot="0">
            <a:off x="9044034" y="5300591"/>
            <a:ext cx="5614485" cy="3066913"/>
          </a:xfrm>
          <a:custGeom>
            <a:avLst/>
            <a:gdLst/>
            <a:ahLst/>
            <a:cxnLst/>
            <a:rect r="r" b="b" t="t" l="l"/>
            <a:pathLst>
              <a:path h="3066913" w="5614485">
                <a:moveTo>
                  <a:pt x="0" y="0"/>
                </a:moveTo>
                <a:lnTo>
                  <a:pt x="5614485" y="0"/>
                </a:lnTo>
                <a:lnTo>
                  <a:pt x="5614485" y="3066913"/>
                </a:lnTo>
                <a:lnTo>
                  <a:pt x="0" y="30669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w="47625" cap="sq">
            <a:solidFill>
              <a:srgbClr val="7D0509"/>
            </a:solidFill>
            <a:prstDash val="solid"/>
            <a:miter/>
          </a:ln>
        </p:spPr>
      </p:sp>
      <p:sp>
        <p:nvSpPr>
          <p:cNvPr name="TextBox 6" id="6"/>
          <p:cNvSpPr txBox="true"/>
          <p:nvPr/>
        </p:nvSpPr>
        <p:spPr>
          <a:xfrm rot="0">
            <a:off x="1028700" y="989117"/>
            <a:ext cx="7775137" cy="638175"/>
          </a:xfrm>
          <a:prstGeom prst="rect">
            <a:avLst/>
          </a:prstGeom>
        </p:spPr>
        <p:txBody>
          <a:bodyPr anchor="t" rtlCol="false" tIns="0" lIns="0" bIns="0" rIns="0">
            <a:spAutoFit/>
          </a:bodyPr>
          <a:lstStyle/>
          <a:p>
            <a:pPr algn="l">
              <a:lnSpc>
                <a:spcPts val="4275"/>
              </a:lnSpc>
            </a:pPr>
            <a:r>
              <a:rPr lang="en-US" sz="4500" b="true">
                <a:solidFill>
                  <a:srgbClr val="B52E28"/>
                </a:solidFill>
                <a:latin typeface="Helvetica World Bold"/>
                <a:ea typeface="Helvetica World Bold"/>
                <a:cs typeface="Helvetica World Bold"/>
                <a:sym typeface="Helvetica World Bold"/>
              </a:rPr>
              <a:t>Enade e CPC </a:t>
            </a:r>
          </a:p>
        </p:txBody>
      </p:sp>
      <p:sp>
        <p:nvSpPr>
          <p:cNvPr name="TextBox 7" id="7"/>
          <p:cNvSpPr txBox="true"/>
          <p:nvPr/>
        </p:nvSpPr>
        <p:spPr>
          <a:xfrm rot="0">
            <a:off x="1028700" y="1769229"/>
            <a:ext cx="14868618" cy="2792349"/>
          </a:xfrm>
          <a:prstGeom prst="rect">
            <a:avLst/>
          </a:prstGeom>
        </p:spPr>
        <p:txBody>
          <a:bodyPr anchor="t" rtlCol="false" tIns="0" lIns="0" bIns="0" rIns="0">
            <a:spAutoFit/>
          </a:bodyPr>
          <a:lstStyle/>
          <a:p>
            <a:pPr algn="just">
              <a:lnSpc>
                <a:spcPts val="5568"/>
              </a:lnSpc>
            </a:pPr>
          </a:p>
          <a:p>
            <a:pPr algn="just">
              <a:lnSpc>
                <a:spcPts val="5568"/>
              </a:lnSpc>
            </a:pPr>
            <a:r>
              <a:rPr lang="en-US" sz="2900" spc="-63">
                <a:solidFill>
                  <a:srgbClr val="000000"/>
                </a:solidFill>
                <a:latin typeface="Helvetica World"/>
                <a:ea typeface="Helvetica World"/>
                <a:cs typeface="Helvetica World"/>
                <a:sym typeface="Helvetica World"/>
              </a:rPr>
              <a:t>O </a:t>
            </a:r>
            <a:r>
              <a:rPr lang="en-US" sz="2900" spc="-63">
                <a:solidFill>
                  <a:srgbClr val="000000"/>
                </a:solidFill>
                <a:latin typeface="Helvetica World"/>
                <a:ea typeface="Helvetica World"/>
                <a:cs typeface="Helvetica World"/>
                <a:sym typeface="Helvetica World"/>
              </a:rPr>
              <a:t>C</a:t>
            </a:r>
            <a:r>
              <a:rPr lang="en-US" sz="2900" spc="-63">
                <a:solidFill>
                  <a:srgbClr val="000000"/>
                </a:solidFill>
                <a:latin typeface="Helvetica World"/>
                <a:ea typeface="Helvetica World"/>
                <a:cs typeface="Helvetica World"/>
                <a:sym typeface="Helvetica World"/>
              </a:rPr>
              <a:t>onceito Preliminar de Curso (</a:t>
            </a:r>
            <a:r>
              <a:rPr lang="en-US" b="true" sz="2900" spc="-63">
                <a:solidFill>
                  <a:srgbClr val="B52E28"/>
                </a:solidFill>
                <a:latin typeface="Helvetica World Bold"/>
                <a:ea typeface="Helvetica World Bold"/>
                <a:cs typeface="Helvetica World Bold"/>
                <a:sym typeface="Helvetica World Bold"/>
              </a:rPr>
              <a:t>CPC</a:t>
            </a:r>
            <a:r>
              <a:rPr lang="en-US" sz="2900" spc="-63">
                <a:solidFill>
                  <a:srgbClr val="000000"/>
                </a:solidFill>
                <a:latin typeface="Helvetica World"/>
                <a:ea typeface="Helvetica World"/>
                <a:cs typeface="Helvetica World"/>
                <a:sym typeface="Helvetica World"/>
              </a:rPr>
              <a:t>) é</a:t>
            </a:r>
            <a:r>
              <a:rPr lang="en-US" b="true" sz="2900" spc="-63">
                <a:solidFill>
                  <a:srgbClr val="000000"/>
                </a:solidFill>
                <a:latin typeface="Helvetica World Bold"/>
                <a:ea typeface="Helvetica World Bold"/>
                <a:cs typeface="Helvetica World Bold"/>
                <a:sym typeface="Helvetica World Bold"/>
              </a:rPr>
              <a:t> </a:t>
            </a:r>
            <a:r>
              <a:rPr lang="en-US" sz="2900" spc="-63">
                <a:solidFill>
                  <a:srgbClr val="000000"/>
                </a:solidFill>
                <a:latin typeface="Helvetica World"/>
                <a:ea typeface="Helvetica World"/>
                <a:cs typeface="Helvetica World"/>
                <a:sym typeface="Helvetica World"/>
              </a:rPr>
              <a:t>o</a:t>
            </a:r>
            <a:r>
              <a:rPr lang="en-US" sz="2900" spc="-63">
                <a:solidFill>
                  <a:srgbClr val="B52E28"/>
                </a:solidFill>
                <a:latin typeface="Helvetica World"/>
                <a:ea typeface="Helvetica World"/>
                <a:cs typeface="Helvetica World"/>
                <a:sym typeface="Helvetica World"/>
              </a:rPr>
              <a:t> </a:t>
            </a:r>
            <a:r>
              <a:rPr lang="en-US" sz="2900" spc="-63">
                <a:solidFill>
                  <a:srgbClr val="000000"/>
                </a:solidFill>
                <a:latin typeface="Helvetica World"/>
                <a:ea typeface="Helvetica World"/>
                <a:cs typeface="Helvetica World"/>
                <a:sym typeface="Helvetica World"/>
              </a:rPr>
              <a:t>indicador de qualidade do Ministério da Educação para os cursos que fazem Enade. </a:t>
            </a:r>
          </a:p>
          <a:p>
            <a:pPr algn="just">
              <a:lnSpc>
                <a:spcPts val="5568"/>
              </a:lnSpc>
            </a:pPr>
          </a:p>
        </p:txBody>
      </p:sp>
      <p:sp>
        <p:nvSpPr>
          <p:cNvPr name="TextBox 8" id="8"/>
          <p:cNvSpPr txBox="true"/>
          <p:nvPr/>
        </p:nvSpPr>
        <p:spPr>
          <a:xfrm rot="0">
            <a:off x="2972040" y="5868570"/>
            <a:ext cx="5178535" cy="1864279"/>
          </a:xfrm>
          <a:prstGeom prst="rect">
            <a:avLst/>
          </a:prstGeom>
        </p:spPr>
        <p:txBody>
          <a:bodyPr anchor="t" rtlCol="false" tIns="0" lIns="0" bIns="0" rIns="0">
            <a:spAutoFit/>
          </a:bodyPr>
          <a:lstStyle/>
          <a:p>
            <a:pPr algn="ctr">
              <a:lnSpc>
                <a:spcPts val="3485"/>
              </a:lnSpc>
            </a:pPr>
            <a:r>
              <a:rPr lang="en-US" sz="2370" b="true">
                <a:solidFill>
                  <a:srgbClr val="7D0509"/>
                </a:solidFill>
                <a:latin typeface="Helvetica World Bold"/>
                <a:ea typeface="Helvetica World Bold"/>
                <a:cs typeface="Helvetica World Bold"/>
                <a:sym typeface="Helvetica World Bold"/>
              </a:rPr>
              <a:t>ENADE: mede o desempenho do estudante na prova de conhecimentos gerais e específicos.</a:t>
            </a:r>
          </a:p>
        </p:txBody>
      </p:sp>
      <p:sp>
        <p:nvSpPr>
          <p:cNvPr name="TextBox 9" id="9"/>
          <p:cNvSpPr txBox="true"/>
          <p:nvPr/>
        </p:nvSpPr>
        <p:spPr>
          <a:xfrm rot="0">
            <a:off x="9319741" y="5830470"/>
            <a:ext cx="5063071" cy="2139950"/>
          </a:xfrm>
          <a:prstGeom prst="rect">
            <a:avLst/>
          </a:prstGeom>
        </p:spPr>
        <p:txBody>
          <a:bodyPr anchor="t" rtlCol="false" tIns="0" lIns="0" bIns="0" rIns="0">
            <a:spAutoFit/>
          </a:bodyPr>
          <a:lstStyle/>
          <a:p>
            <a:pPr algn="ctr">
              <a:lnSpc>
                <a:spcPts val="4074"/>
              </a:lnSpc>
            </a:pPr>
            <a:r>
              <a:rPr lang="en-US" sz="2499" b="true">
                <a:solidFill>
                  <a:srgbClr val="7D0509"/>
                </a:solidFill>
                <a:latin typeface="Helvetica World Bold"/>
                <a:ea typeface="Helvetica World Bold"/>
                <a:cs typeface="Helvetica World Bold"/>
                <a:sym typeface="Helvetica World Bold"/>
              </a:rPr>
              <a:t>CPC: é a nota Enade mais o conjunto de alguns insumos apresentados a seguir.</a:t>
            </a:r>
          </a:p>
          <a:p>
            <a:pPr algn="ctr">
              <a:lnSpc>
                <a:spcPts val="4074"/>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false" flipV="false" rot="0">
            <a:off x="10507072" y="1086095"/>
            <a:ext cx="7235679" cy="5038664"/>
          </a:xfrm>
          <a:custGeom>
            <a:avLst/>
            <a:gdLst/>
            <a:ahLst/>
            <a:cxnLst/>
            <a:rect r="r" b="b" t="t" l="l"/>
            <a:pathLst>
              <a:path h="5038664" w="7235679">
                <a:moveTo>
                  <a:pt x="0" y="0"/>
                </a:moveTo>
                <a:lnTo>
                  <a:pt x="7235679" y="0"/>
                </a:lnTo>
                <a:lnTo>
                  <a:pt x="7235679" y="5038663"/>
                </a:lnTo>
                <a:lnTo>
                  <a:pt x="0" y="50386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19401" y="2315436"/>
            <a:ext cx="309299" cy="309299"/>
          </a:xfrm>
          <a:custGeom>
            <a:avLst/>
            <a:gdLst/>
            <a:ahLst/>
            <a:cxnLst/>
            <a:rect r="r" b="b" t="t" l="l"/>
            <a:pathLst>
              <a:path h="309299" w="309299">
                <a:moveTo>
                  <a:pt x="0" y="0"/>
                </a:moveTo>
                <a:lnTo>
                  <a:pt x="309299" y="0"/>
                </a:lnTo>
                <a:lnTo>
                  <a:pt x="309299" y="309299"/>
                </a:lnTo>
                <a:lnTo>
                  <a:pt x="0" y="3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220630" y="2239236"/>
            <a:ext cx="7688318" cy="7096125"/>
          </a:xfrm>
          <a:prstGeom prst="rect">
            <a:avLst/>
          </a:prstGeom>
        </p:spPr>
        <p:txBody>
          <a:bodyPr anchor="t" rtlCol="false" tIns="0" lIns="0" bIns="0" rIns="0">
            <a:spAutoFit/>
          </a:bodyPr>
          <a:lstStyle/>
          <a:p>
            <a:pPr algn="just">
              <a:lnSpc>
                <a:spcPts val="3749"/>
              </a:lnSpc>
            </a:pPr>
            <a:r>
              <a:rPr lang="en-US" b="true" sz="2499" spc="124">
                <a:solidFill>
                  <a:srgbClr val="000000"/>
                </a:solidFill>
                <a:latin typeface="Helvetica World Bold"/>
                <a:ea typeface="Helvetica World Bold"/>
                <a:cs typeface="Helvetica World Bold"/>
                <a:sym typeface="Helvetica World Bold"/>
              </a:rPr>
              <a:t>Nota do Enade</a:t>
            </a:r>
            <a:r>
              <a:rPr lang="en-US" sz="2499" spc="124">
                <a:solidFill>
                  <a:srgbClr val="000000"/>
                </a:solidFill>
                <a:latin typeface="Helvetica World"/>
                <a:ea typeface="Helvetica World"/>
                <a:cs typeface="Helvetica World"/>
                <a:sym typeface="Helvetica World"/>
              </a:rPr>
              <a:t>;</a:t>
            </a:r>
          </a:p>
          <a:p>
            <a:pPr algn="just">
              <a:lnSpc>
                <a:spcPts val="3749"/>
              </a:lnSpc>
            </a:pPr>
          </a:p>
          <a:p>
            <a:pPr algn="just">
              <a:lnSpc>
                <a:spcPts val="3749"/>
              </a:lnSpc>
            </a:pPr>
            <a:r>
              <a:rPr lang="en-US" b="true" sz="2499" spc="124">
                <a:solidFill>
                  <a:srgbClr val="000000"/>
                </a:solidFill>
                <a:latin typeface="Helvetica World Bold"/>
                <a:ea typeface="Helvetica World Bold"/>
                <a:cs typeface="Helvetica World Bold"/>
                <a:sym typeface="Helvetica World Bold"/>
              </a:rPr>
              <a:t>IDD</a:t>
            </a:r>
            <a:r>
              <a:rPr lang="en-US" sz="2499" spc="124">
                <a:solidFill>
                  <a:srgbClr val="000000"/>
                </a:solidFill>
                <a:latin typeface="Helvetica World"/>
                <a:ea typeface="Helvetica World"/>
                <a:cs typeface="Helvetica World"/>
                <a:sym typeface="Helvetica World"/>
              </a:rPr>
              <a:t> (Indicador de Diferença entre os Desempenhos Observado e Esperado) : Considera uma comparação (através de modelo estatístico) entre o desempenho no Enade e no Exame Nacional d</a:t>
            </a:r>
            <a:r>
              <a:rPr lang="en-US" sz="2499" spc="124">
                <a:solidFill>
                  <a:srgbClr val="000000"/>
                </a:solidFill>
                <a:latin typeface="Helvetica World"/>
                <a:ea typeface="Helvetica World"/>
                <a:cs typeface="Helvetica World"/>
                <a:sym typeface="Helvetica World"/>
              </a:rPr>
              <a:t>o Ensino Médio (Enem).</a:t>
            </a:r>
          </a:p>
          <a:p>
            <a:pPr algn="just">
              <a:lnSpc>
                <a:spcPts val="3749"/>
              </a:lnSpc>
            </a:pPr>
          </a:p>
          <a:p>
            <a:pPr algn="just">
              <a:lnSpc>
                <a:spcPts val="3749"/>
              </a:lnSpc>
            </a:pPr>
            <a:r>
              <a:rPr lang="en-US" b="true" sz="2499" spc="124">
                <a:solidFill>
                  <a:srgbClr val="000000"/>
                </a:solidFill>
                <a:latin typeface="Helvetica World Bold"/>
                <a:ea typeface="Helvetica World Bold"/>
                <a:cs typeface="Helvetica World Bold"/>
                <a:sym typeface="Helvetica World Bold"/>
              </a:rPr>
              <a:t>Questionário do </a:t>
            </a:r>
            <a:r>
              <a:rPr lang="en-US" b="true" sz="2499" spc="124">
                <a:solidFill>
                  <a:srgbClr val="000000"/>
                </a:solidFill>
                <a:latin typeface="Helvetica World Bold"/>
                <a:ea typeface="Helvetica World Bold"/>
                <a:cs typeface="Helvetica World Bold"/>
                <a:sym typeface="Helvetica World Bold"/>
              </a:rPr>
              <a:t>Estudante</a:t>
            </a:r>
            <a:r>
              <a:rPr lang="en-US" sz="2499" spc="124">
                <a:solidFill>
                  <a:srgbClr val="000000"/>
                </a:solidFill>
                <a:latin typeface="Helvetica World"/>
                <a:ea typeface="Helvetica World"/>
                <a:cs typeface="Helvetica World"/>
                <a:sym typeface="Helvetica World"/>
              </a:rPr>
              <a:t>: percepção do estudante sobre a organização pedagógica; infraestrutura e oportunidades de formação;</a:t>
            </a:r>
          </a:p>
          <a:p>
            <a:pPr algn="just">
              <a:lnSpc>
                <a:spcPts val="3749"/>
              </a:lnSpc>
            </a:pPr>
          </a:p>
          <a:p>
            <a:pPr algn="just">
              <a:lnSpc>
                <a:spcPts val="3749"/>
              </a:lnSpc>
            </a:pPr>
            <a:r>
              <a:rPr lang="en-US" b="true" sz="2499" spc="124">
                <a:solidFill>
                  <a:srgbClr val="000000"/>
                </a:solidFill>
                <a:latin typeface="Helvetica World Bold"/>
                <a:ea typeface="Helvetica World Bold"/>
                <a:cs typeface="Helvetica World Bold"/>
                <a:sym typeface="Helvetica World Bold"/>
              </a:rPr>
              <a:t>Dados do Corpo Docente</a:t>
            </a:r>
            <a:r>
              <a:rPr lang="en-US" sz="2499" spc="124">
                <a:solidFill>
                  <a:srgbClr val="000000"/>
                </a:solidFill>
                <a:latin typeface="Helvetica World"/>
                <a:ea typeface="Helvetica World"/>
                <a:cs typeface="Helvetica World"/>
                <a:sym typeface="Helvetica World"/>
              </a:rPr>
              <a:t>.</a:t>
            </a:r>
          </a:p>
          <a:p>
            <a:pPr algn="just">
              <a:lnSpc>
                <a:spcPts val="3749"/>
              </a:lnSpc>
            </a:pPr>
          </a:p>
          <a:p>
            <a:pPr algn="just">
              <a:lnSpc>
                <a:spcPts val="3749"/>
              </a:lnSpc>
            </a:pPr>
          </a:p>
        </p:txBody>
      </p:sp>
      <p:sp>
        <p:nvSpPr>
          <p:cNvPr name="Freeform 5" id="5"/>
          <p:cNvSpPr/>
          <p:nvPr/>
        </p:nvSpPr>
        <p:spPr>
          <a:xfrm flipH="false" flipV="false" rot="0">
            <a:off x="719401" y="3296127"/>
            <a:ext cx="309299" cy="309299"/>
          </a:xfrm>
          <a:custGeom>
            <a:avLst/>
            <a:gdLst/>
            <a:ahLst/>
            <a:cxnLst/>
            <a:rect r="r" b="b" t="t" l="l"/>
            <a:pathLst>
              <a:path h="309299" w="309299">
                <a:moveTo>
                  <a:pt x="0" y="0"/>
                </a:moveTo>
                <a:lnTo>
                  <a:pt x="309299" y="0"/>
                </a:lnTo>
                <a:lnTo>
                  <a:pt x="309299" y="309299"/>
                </a:lnTo>
                <a:lnTo>
                  <a:pt x="0" y="3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96935" y="6124758"/>
            <a:ext cx="309299" cy="309299"/>
          </a:xfrm>
          <a:custGeom>
            <a:avLst/>
            <a:gdLst/>
            <a:ahLst/>
            <a:cxnLst/>
            <a:rect r="r" b="b" t="t" l="l"/>
            <a:pathLst>
              <a:path h="309299" w="309299">
                <a:moveTo>
                  <a:pt x="0" y="0"/>
                </a:moveTo>
                <a:lnTo>
                  <a:pt x="309300" y="0"/>
                </a:lnTo>
                <a:lnTo>
                  <a:pt x="309300" y="309299"/>
                </a:lnTo>
                <a:lnTo>
                  <a:pt x="0" y="3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719401" y="8058141"/>
            <a:ext cx="309299" cy="309299"/>
          </a:xfrm>
          <a:custGeom>
            <a:avLst/>
            <a:gdLst/>
            <a:ahLst/>
            <a:cxnLst/>
            <a:rect r="r" b="b" t="t" l="l"/>
            <a:pathLst>
              <a:path h="309299" w="309299">
                <a:moveTo>
                  <a:pt x="0" y="0"/>
                </a:moveTo>
                <a:lnTo>
                  <a:pt x="309299" y="0"/>
                </a:lnTo>
                <a:lnTo>
                  <a:pt x="309299" y="309299"/>
                </a:lnTo>
                <a:lnTo>
                  <a:pt x="0" y="30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28700" y="942975"/>
            <a:ext cx="13341612" cy="838200"/>
          </a:xfrm>
          <a:prstGeom prst="rect">
            <a:avLst/>
          </a:prstGeom>
        </p:spPr>
        <p:txBody>
          <a:bodyPr anchor="t" rtlCol="false" tIns="0" lIns="0" bIns="0" rIns="0">
            <a:spAutoFit/>
          </a:bodyPr>
          <a:lstStyle/>
          <a:p>
            <a:pPr algn="l" marL="0" indent="0" lvl="0">
              <a:lnSpc>
                <a:spcPts val="6299"/>
              </a:lnSpc>
              <a:spcBef>
                <a:spcPct val="0"/>
              </a:spcBef>
            </a:pPr>
            <a:r>
              <a:rPr lang="en-US" b="true" sz="4500" strike="noStrike" u="none">
                <a:solidFill>
                  <a:srgbClr val="B52E28"/>
                </a:solidFill>
                <a:latin typeface="Helvetica World Bold"/>
                <a:ea typeface="Helvetica World Bold"/>
                <a:cs typeface="Helvetica World Bold"/>
                <a:sym typeface="Helvetica World Bold"/>
              </a:rPr>
              <a:t>Como o CPC é formado?</a:t>
            </a:r>
          </a:p>
        </p:txBody>
      </p:sp>
      <p:sp>
        <p:nvSpPr>
          <p:cNvPr name="TextBox 9" id="9"/>
          <p:cNvSpPr txBox="true"/>
          <p:nvPr/>
        </p:nvSpPr>
        <p:spPr>
          <a:xfrm rot="0">
            <a:off x="11170421" y="3154258"/>
            <a:ext cx="5908982" cy="880111"/>
          </a:xfrm>
          <a:prstGeom prst="rect">
            <a:avLst/>
          </a:prstGeom>
        </p:spPr>
        <p:txBody>
          <a:bodyPr anchor="t" rtlCol="false" tIns="0" lIns="0" bIns="0" rIns="0">
            <a:spAutoFit/>
          </a:bodyPr>
          <a:lstStyle/>
          <a:p>
            <a:pPr algn="ctr">
              <a:lnSpc>
                <a:spcPts val="7139"/>
              </a:lnSpc>
            </a:pPr>
            <a:r>
              <a:rPr lang="en-US" sz="5099" b="true">
                <a:solidFill>
                  <a:srgbClr val="000000"/>
                </a:solidFill>
                <a:latin typeface="Open Sans Bold"/>
                <a:ea typeface="Open Sans Bold"/>
                <a:cs typeface="Open Sans Bold"/>
                <a:sym typeface="Open Sans Bold"/>
              </a:rPr>
              <a:t>CPC</a:t>
            </a:r>
          </a:p>
        </p:txBody>
      </p:sp>
      <p:sp>
        <p:nvSpPr>
          <p:cNvPr name="TextBox 10" id="10"/>
          <p:cNvSpPr txBox="true"/>
          <p:nvPr/>
        </p:nvSpPr>
        <p:spPr>
          <a:xfrm rot="0">
            <a:off x="8908948" y="1260565"/>
            <a:ext cx="5908982" cy="521335"/>
          </a:xfrm>
          <a:prstGeom prst="rect">
            <a:avLst/>
          </a:prstGeom>
        </p:spPr>
        <p:txBody>
          <a:bodyPr anchor="t" rtlCol="false" tIns="0" lIns="0" bIns="0" rIns="0">
            <a:spAutoFit/>
          </a:bodyPr>
          <a:lstStyle/>
          <a:p>
            <a:pPr algn="ctr">
              <a:lnSpc>
                <a:spcPts val="4340"/>
              </a:lnSpc>
            </a:pPr>
            <a:r>
              <a:rPr lang="en-US" sz="3100" b="true">
                <a:solidFill>
                  <a:srgbClr val="000000"/>
                </a:solidFill>
                <a:latin typeface="Open Sans Bold"/>
                <a:ea typeface="Open Sans Bold"/>
                <a:cs typeface="Open Sans Bold"/>
                <a:sym typeface="Open Sans Bold"/>
              </a:rPr>
              <a:t>Nota Enade</a:t>
            </a:r>
          </a:p>
        </p:txBody>
      </p:sp>
      <p:sp>
        <p:nvSpPr>
          <p:cNvPr name="TextBox 11" id="11"/>
          <p:cNvSpPr txBox="true"/>
          <p:nvPr/>
        </p:nvSpPr>
        <p:spPr>
          <a:xfrm rot="0">
            <a:off x="13396944" y="5279707"/>
            <a:ext cx="5908982" cy="580390"/>
          </a:xfrm>
          <a:prstGeom prst="rect">
            <a:avLst/>
          </a:prstGeom>
        </p:spPr>
        <p:txBody>
          <a:bodyPr anchor="t" rtlCol="false" tIns="0" lIns="0" bIns="0" rIns="0">
            <a:spAutoFit/>
          </a:bodyPr>
          <a:lstStyle/>
          <a:p>
            <a:pPr algn="ctr">
              <a:lnSpc>
                <a:spcPts val="4759"/>
              </a:lnSpc>
            </a:pPr>
            <a:r>
              <a:rPr lang="en-US" sz="3399" b="true">
                <a:solidFill>
                  <a:srgbClr val="FFFFFF"/>
                </a:solidFill>
                <a:latin typeface="Open Sans Bold"/>
                <a:ea typeface="Open Sans Bold"/>
                <a:cs typeface="Open Sans Bold"/>
                <a:sym typeface="Open Sans Bold"/>
              </a:rPr>
              <a:t>IDD</a:t>
            </a:r>
          </a:p>
        </p:txBody>
      </p:sp>
      <p:sp>
        <p:nvSpPr>
          <p:cNvPr name="TextBox 12" id="12"/>
          <p:cNvSpPr txBox="true"/>
          <p:nvPr/>
        </p:nvSpPr>
        <p:spPr>
          <a:xfrm rot="0">
            <a:off x="10965971" y="5231257"/>
            <a:ext cx="1474440" cy="772541"/>
          </a:xfrm>
          <a:prstGeom prst="rect">
            <a:avLst/>
          </a:prstGeom>
        </p:spPr>
        <p:txBody>
          <a:bodyPr anchor="t" rtlCol="false" tIns="0" lIns="0" bIns="0" rIns="0">
            <a:spAutoFit/>
          </a:bodyPr>
          <a:lstStyle/>
          <a:p>
            <a:pPr algn="ctr">
              <a:lnSpc>
                <a:spcPts val="3052"/>
              </a:lnSpc>
            </a:pPr>
            <a:r>
              <a:rPr lang="en-US" sz="2800" b="true">
                <a:solidFill>
                  <a:srgbClr val="000000"/>
                </a:solidFill>
                <a:latin typeface="Open Sans Bold"/>
                <a:ea typeface="Open Sans Bold"/>
                <a:cs typeface="Open Sans Bold"/>
                <a:sym typeface="Open Sans Bold"/>
              </a:rPr>
              <a:t>Corpo </a:t>
            </a:r>
          </a:p>
          <a:p>
            <a:pPr algn="ctr">
              <a:lnSpc>
                <a:spcPts val="3052"/>
              </a:lnSpc>
            </a:pPr>
            <a:r>
              <a:rPr lang="en-US" sz="2800" b="true">
                <a:solidFill>
                  <a:srgbClr val="000000"/>
                </a:solidFill>
                <a:latin typeface="Open Sans Bold"/>
                <a:ea typeface="Open Sans Bold"/>
                <a:cs typeface="Open Sans Bold"/>
                <a:sym typeface="Open Sans Bold"/>
              </a:rPr>
              <a:t>Docente</a:t>
            </a:r>
          </a:p>
        </p:txBody>
      </p:sp>
      <p:sp>
        <p:nvSpPr>
          <p:cNvPr name="TextBox 13" id="13"/>
          <p:cNvSpPr txBox="true"/>
          <p:nvPr/>
        </p:nvSpPr>
        <p:spPr>
          <a:xfrm rot="0">
            <a:off x="13396944" y="1201510"/>
            <a:ext cx="5908982" cy="580390"/>
          </a:xfrm>
          <a:prstGeom prst="rect">
            <a:avLst/>
          </a:prstGeom>
        </p:spPr>
        <p:txBody>
          <a:bodyPr anchor="t" rtlCol="false" tIns="0" lIns="0" bIns="0" rIns="0">
            <a:spAutoFit/>
          </a:bodyPr>
          <a:lstStyle/>
          <a:p>
            <a:pPr algn="ctr">
              <a:lnSpc>
                <a:spcPts val="4759"/>
              </a:lnSpc>
            </a:pPr>
            <a:r>
              <a:rPr lang="en-US" sz="3399" b="true">
                <a:solidFill>
                  <a:srgbClr val="FFFFFF"/>
                </a:solidFill>
                <a:latin typeface="Open Sans Bold"/>
                <a:ea typeface="Open Sans Bold"/>
                <a:cs typeface="Open Sans Bold"/>
                <a:sym typeface="Open Sans Bold"/>
              </a:rPr>
              <a:t>QE</a:t>
            </a:r>
          </a:p>
        </p:txBody>
      </p:sp>
      <p:sp>
        <p:nvSpPr>
          <p:cNvPr name="TextBox 14" id="14"/>
          <p:cNvSpPr txBox="true"/>
          <p:nvPr/>
        </p:nvSpPr>
        <p:spPr>
          <a:xfrm rot="0">
            <a:off x="10686970" y="6917381"/>
            <a:ext cx="6572330" cy="2495569"/>
          </a:xfrm>
          <a:prstGeom prst="rect">
            <a:avLst/>
          </a:prstGeom>
        </p:spPr>
        <p:txBody>
          <a:bodyPr anchor="t" rtlCol="false" tIns="0" lIns="0" bIns="0" rIns="0">
            <a:spAutoFit/>
          </a:bodyPr>
          <a:lstStyle/>
          <a:p>
            <a:pPr algn="ctr">
              <a:lnSpc>
                <a:spcPts val="3695"/>
              </a:lnSpc>
            </a:pPr>
            <a:r>
              <a:rPr lang="en-US" sz="2267" b="true">
                <a:solidFill>
                  <a:srgbClr val="B52E28"/>
                </a:solidFill>
                <a:latin typeface="Helvetica World Bold"/>
                <a:ea typeface="Helvetica World Bold"/>
                <a:cs typeface="Helvetica World Bold"/>
                <a:sym typeface="Helvetica World Bold"/>
              </a:rPr>
              <a:t>Através das respostas ao Questionário do Estudante, o INEP atribui pontuação às dimensões citadas, portanto, ao responder o Questionário o concluinte tem em suas mãos uma grande responsabilidade.</a:t>
            </a:r>
          </a:p>
        </p:txBody>
      </p:sp>
      <p:sp>
        <p:nvSpPr>
          <p:cNvPr name="Freeform 15" id="15"/>
          <p:cNvSpPr/>
          <p:nvPr/>
        </p:nvSpPr>
        <p:spPr>
          <a:xfrm flipH="false" flipV="true" rot="-6099429">
            <a:off x="-677265" y="-998402"/>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6">
              <a:alphaModFix amt="86000"/>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true" rot="5548948">
            <a:off x="16298813" y="8448336"/>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6">
              <a:alphaModFix amt="86000"/>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AE8DB"/>
        </a:solidFill>
      </p:bgPr>
    </p:bg>
    <p:spTree>
      <p:nvGrpSpPr>
        <p:cNvPr id="1" name=""/>
        <p:cNvGrpSpPr/>
        <p:nvPr/>
      </p:nvGrpSpPr>
      <p:grpSpPr>
        <a:xfrm>
          <a:off x="0" y="0"/>
          <a:ext cx="0" cy="0"/>
          <a:chOff x="0" y="0"/>
          <a:chExt cx="0" cy="0"/>
        </a:xfrm>
      </p:grpSpPr>
      <p:sp>
        <p:nvSpPr>
          <p:cNvPr name="Freeform 2" id="2"/>
          <p:cNvSpPr/>
          <p:nvPr/>
        </p:nvSpPr>
        <p:spPr>
          <a:xfrm flipH="true" flipV="false" rot="5400000">
            <a:off x="-598732" y="-678221"/>
            <a:ext cx="2548400" cy="2548400"/>
          </a:xfrm>
          <a:custGeom>
            <a:avLst/>
            <a:gdLst/>
            <a:ahLst/>
            <a:cxnLst/>
            <a:rect r="r" b="b" t="t" l="l"/>
            <a:pathLst>
              <a:path h="2548400" w="2548400">
                <a:moveTo>
                  <a:pt x="2548400" y="0"/>
                </a:moveTo>
                <a:lnTo>
                  <a:pt x="0" y="0"/>
                </a:lnTo>
                <a:lnTo>
                  <a:pt x="0" y="2548400"/>
                </a:lnTo>
                <a:lnTo>
                  <a:pt x="2548400" y="2548400"/>
                </a:lnTo>
                <a:lnTo>
                  <a:pt x="2548400" y="0"/>
                </a:lnTo>
                <a:close/>
              </a:path>
            </a:pathLst>
          </a:custGeom>
          <a:blipFill>
            <a:blip r:embed="rId2">
              <a:alphaModFix amt="9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5400000">
            <a:off x="16509449" y="8395045"/>
            <a:ext cx="2548400" cy="2548400"/>
          </a:xfrm>
          <a:custGeom>
            <a:avLst/>
            <a:gdLst/>
            <a:ahLst/>
            <a:cxnLst/>
            <a:rect r="r" b="b" t="t" l="l"/>
            <a:pathLst>
              <a:path h="2548400" w="2548400">
                <a:moveTo>
                  <a:pt x="0" y="2548400"/>
                </a:moveTo>
                <a:lnTo>
                  <a:pt x="2548400" y="2548400"/>
                </a:lnTo>
                <a:lnTo>
                  <a:pt x="2548400" y="0"/>
                </a:lnTo>
                <a:lnTo>
                  <a:pt x="0" y="0"/>
                </a:lnTo>
                <a:lnTo>
                  <a:pt x="0" y="2548400"/>
                </a:lnTo>
                <a:close/>
              </a:path>
            </a:pathLst>
          </a:custGeom>
          <a:blipFill>
            <a:blip r:embed="rId2">
              <a:alphaModFix amt="83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1801393" y="6466794"/>
            <a:ext cx="1312261" cy="1274086"/>
          </a:xfrm>
          <a:custGeom>
            <a:avLst/>
            <a:gdLst/>
            <a:ahLst/>
            <a:cxnLst/>
            <a:rect r="r" b="b" t="t" l="l"/>
            <a:pathLst>
              <a:path h="1274086" w="1312261">
                <a:moveTo>
                  <a:pt x="0" y="0"/>
                </a:moveTo>
                <a:lnTo>
                  <a:pt x="1312261" y="0"/>
                </a:lnTo>
                <a:lnTo>
                  <a:pt x="1312261" y="1274086"/>
                </a:lnTo>
                <a:lnTo>
                  <a:pt x="0" y="12740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42718" y="3018321"/>
            <a:ext cx="1115929" cy="1286711"/>
          </a:xfrm>
          <a:custGeom>
            <a:avLst/>
            <a:gdLst/>
            <a:ahLst/>
            <a:cxnLst/>
            <a:rect r="r" b="b" t="t" l="l"/>
            <a:pathLst>
              <a:path h="1286711" w="1115929">
                <a:moveTo>
                  <a:pt x="0" y="0"/>
                </a:moveTo>
                <a:lnTo>
                  <a:pt x="1115929" y="0"/>
                </a:lnTo>
                <a:lnTo>
                  <a:pt x="1115929" y="1286711"/>
                </a:lnTo>
                <a:lnTo>
                  <a:pt x="0" y="12867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08367" y="6801890"/>
            <a:ext cx="1272849" cy="1272849"/>
          </a:xfrm>
          <a:custGeom>
            <a:avLst/>
            <a:gdLst/>
            <a:ahLst/>
            <a:cxnLst/>
            <a:rect r="r" b="b" t="t" l="l"/>
            <a:pathLst>
              <a:path h="1272849" w="1272849">
                <a:moveTo>
                  <a:pt x="0" y="0"/>
                </a:moveTo>
                <a:lnTo>
                  <a:pt x="1272849" y="0"/>
                </a:lnTo>
                <a:lnTo>
                  <a:pt x="1272849" y="1272849"/>
                </a:lnTo>
                <a:lnTo>
                  <a:pt x="0" y="127284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5400000">
            <a:off x="2721753" y="8633946"/>
            <a:ext cx="848632" cy="370831"/>
          </a:xfrm>
          <a:custGeom>
            <a:avLst/>
            <a:gdLst/>
            <a:ahLst/>
            <a:cxnLst/>
            <a:rect r="r" b="b" t="t" l="l"/>
            <a:pathLst>
              <a:path h="370831" w="848632">
                <a:moveTo>
                  <a:pt x="0" y="0"/>
                </a:moveTo>
                <a:lnTo>
                  <a:pt x="848632" y="0"/>
                </a:lnTo>
                <a:lnTo>
                  <a:pt x="848632" y="370830"/>
                </a:lnTo>
                <a:lnTo>
                  <a:pt x="0" y="37083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5400000">
            <a:off x="15418545" y="8648569"/>
            <a:ext cx="848632" cy="370831"/>
          </a:xfrm>
          <a:custGeom>
            <a:avLst/>
            <a:gdLst/>
            <a:ahLst/>
            <a:cxnLst/>
            <a:rect r="r" b="b" t="t" l="l"/>
            <a:pathLst>
              <a:path h="370831" w="848632">
                <a:moveTo>
                  <a:pt x="0" y="0"/>
                </a:moveTo>
                <a:lnTo>
                  <a:pt x="848632" y="0"/>
                </a:lnTo>
                <a:lnTo>
                  <a:pt x="848632" y="370830"/>
                </a:lnTo>
                <a:lnTo>
                  <a:pt x="0" y="37083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5400000">
            <a:off x="8948028" y="3528906"/>
            <a:ext cx="1091740" cy="10917395"/>
          </a:xfrm>
          <a:custGeom>
            <a:avLst/>
            <a:gdLst/>
            <a:ahLst/>
            <a:cxnLst/>
            <a:rect r="r" b="b" t="t" l="l"/>
            <a:pathLst>
              <a:path h="10917395" w="1091740">
                <a:moveTo>
                  <a:pt x="0" y="0"/>
                </a:moveTo>
                <a:lnTo>
                  <a:pt x="1091740" y="0"/>
                </a:lnTo>
                <a:lnTo>
                  <a:pt x="1091740" y="10917395"/>
                </a:lnTo>
                <a:lnTo>
                  <a:pt x="0" y="1091739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1670226" y="1870179"/>
            <a:ext cx="14947549" cy="6240602"/>
          </a:xfrm>
          <a:custGeom>
            <a:avLst/>
            <a:gdLst/>
            <a:ahLst/>
            <a:cxnLst/>
            <a:rect r="r" b="b" t="t" l="l"/>
            <a:pathLst>
              <a:path h="6240602" w="14947549">
                <a:moveTo>
                  <a:pt x="0" y="0"/>
                </a:moveTo>
                <a:lnTo>
                  <a:pt x="14947548" y="0"/>
                </a:lnTo>
                <a:lnTo>
                  <a:pt x="14947548" y="6240602"/>
                </a:lnTo>
                <a:lnTo>
                  <a:pt x="0" y="6240602"/>
                </a:lnTo>
                <a:lnTo>
                  <a:pt x="0" y="0"/>
                </a:lnTo>
                <a:close/>
              </a:path>
            </a:pathLst>
          </a:custGeom>
          <a:blipFill>
            <a:blip r:embed="rId14"/>
            <a:stretch>
              <a:fillRect l="0" t="0" r="0" b="0"/>
            </a:stretch>
          </a:blipFill>
        </p:spPr>
      </p:sp>
      <p:sp>
        <p:nvSpPr>
          <p:cNvPr name="TextBox 11" id="11"/>
          <p:cNvSpPr txBox="true"/>
          <p:nvPr/>
        </p:nvSpPr>
        <p:spPr>
          <a:xfrm rot="0">
            <a:off x="1734341" y="1104900"/>
            <a:ext cx="13923105" cy="676275"/>
          </a:xfrm>
          <a:prstGeom prst="rect">
            <a:avLst/>
          </a:prstGeom>
        </p:spPr>
        <p:txBody>
          <a:bodyPr anchor="t" rtlCol="false" tIns="0" lIns="0" bIns="0" rIns="0">
            <a:spAutoFit/>
          </a:bodyPr>
          <a:lstStyle/>
          <a:p>
            <a:pPr algn="l" marL="0" indent="0" lvl="0">
              <a:lnSpc>
                <a:spcPts val="4500"/>
              </a:lnSpc>
              <a:spcBef>
                <a:spcPct val="0"/>
              </a:spcBef>
            </a:pPr>
            <a:r>
              <a:rPr lang="en-US" b="true" sz="4500" spc="76">
                <a:solidFill>
                  <a:srgbClr val="B52E28"/>
                </a:solidFill>
                <a:latin typeface="Helvetica World Bold"/>
                <a:ea typeface="Helvetica World Bold"/>
                <a:cs typeface="Helvetica World Bold"/>
                <a:sym typeface="Helvetica World Bold"/>
              </a:rPr>
              <a:t>Variáveis que geram o CPC</a:t>
            </a:r>
          </a:p>
        </p:txBody>
      </p:sp>
      <p:sp>
        <p:nvSpPr>
          <p:cNvPr name="TextBox 12" id="12"/>
          <p:cNvSpPr txBox="true"/>
          <p:nvPr/>
        </p:nvSpPr>
        <p:spPr>
          <a:xfrm rot="0">
            <a:off x="4767191" y="8384584"/>
            <a:ext cx="9453414" cy="521335"/>
          </a:xfrm>
          <a:prstGeom prst="rect">
            <a:avLst/>
          </a:prstGeom>
        </p:spPr>
        <p:txBody>
          <a:bodyPr anchor="t" rtlCol="false" tIns="0" lIns="0" bIns="0" rIns="0">
            <a:spAutoFit/>
          </a:bodyPr>
          <a:lstStyle/>
          <a:p>
            <a:pPr algn="ctr">
              <a:lnSpc>
                <a:spcPts val="4340"/>
              </a:lnSpc>
            </a:pPr>
            <a:r>
              <a:rPr lang="en-US" sz="3100">
                <a:solidFill>
                  <a:srgbClr val="A52C3C"/>
                </a:solidFill>
                <a:latin typeface="Open Sans"/>
                <a:ea typeface="Open Sans"/>
                <a:cs typeface="Open Sans"/>
                <a:sym typeface="Open Sans"/>
              </a:rPr>
              <a:t>demais indicadores que se somam à nota da prova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DAGsI1Ik1CY</dc:identifier>
  <dcterms:modified xsi:type="dcterms:W3CDTF">2011-08-01T06:04:30Z</dcterms:modified>
  <cp:revision>1</cp:revision>
  <dc:title>Arquivo editável APRESENTAÇÃO QUESTIONÁRIO DO ESTUDANTE</dc:title>
</cp:coreProperties>
</file>